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262" r:id="rId2"/>
    <p:sldId id="289" r:id="rId3"/>
    <p:sldId id="291" r:id="rId4"/>
    <p:sldId id="290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4" r:id="rId15"/>
    <p:sldId id="301" r:id="rId16"/>
    <p:sldId id="302" r:id="rId17"/>
    <p:sldId id="305" r:id="rId18"/>
    <p:sldId id="261" r:id="rId19"/>
    <p:sldId id="263" r:id="rId20"/>
    <p:sldId id="260" r:id="rId21"/>
    <p:sldId id="273" r:id="rId22"/>
    <p:sldId id="264" r:id="rId23"/>
    <p:sldId id="265" r:id="rId24"/>
    <p:sldId id="266" r:id="rId25"/>
    <p:sldId id="274" r:id="rId26"/>
    <p:sldId id="267" r:id="rId27"/>
    <p:sldId id="275" r:id="rId28"/>
    <p:sldId id="269" r:id="rId29"/>
    <p:sldId id="276" r:id="rId30"/>
    <p:sldId id="278" r:id="rId31"/>
    <p:sldId id="277" r:id="rId32"/>
    <p:sldId id="281" r:id="rId33"/>
    <p:sldId id="282" r:id="rId34"/>
    <p:sldId id="279" r:id="rId35"/>
    <p:sldId id="283" r:id="rId36"/>
    <p:sldId id="280" r:id="rId37"/>
    <p:sldId id="284" r:id="rId38"/>
    <p:sldId id="285" r:id="rId39"/>
    <p:sldId id="286" r:id="rId40"/>
    <p:sldId id="287" r:id="rId41"/>
    <p:sldId id="271" r:id="rId42"/>
    <p:sldId id="288" r:id="rId43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5669"/>
    <a:srgbClr val="5D7493"/>
    <a:srgbClr val="2D3440"/>
    <a:srgbClr val="8C97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746"/>
    <p:restoredTop sz="96197"/>
  </p:normalViewPr>
  <p:slideViewPr>
    <p:cSldViewPr snapToGrid="0" snapToObjects="1">
      <p:cViewPr>
        <p:scale>
          <a:sx n="108" d="100"/>
          <a:sy n="108" d="100"/>
        </p:scale>
        <p:origin x="14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2.png>
</file>

<file path=ppt/media/image120.png>
</file>

<file path=ppt/media/image16.jpg>
</file>

<file path=ppt/media/image2.png>
</file>

<file path=ppt/media/image21.png>
</file>

<file path=ppt/media/image22.png>
</file>

<file path=ppt/media/image29.jp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F29782-C61A-CD4C-9376-B0A272778357}" type="datetimeFigureOut">
              <a:rPr lang="en-NO" smtClean="0"/>
              <a:t>04/09/2022</a:t>
            </a:fld>
            <a:endParaRPr lang="en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BD9C9-7907-5743-B025-04A356EF685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72619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BF33D-383C-E546-95B4-2AB8F84A0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250" y="1532534"/>
            <a:ext cx="10708343" cy="171536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2BF92D-248D-0340-BD39-94456065B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250" y="3271630"/>
            <a:ext cx="10708342" cy="605538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B26DED-2EAF-2E46-B8CE-8A0803BF4A14}"/>
              </a:ext>
            </a:extLst>
          </p:cNvPr>
          <p:cNvSpPr txBox="1"/>
          <p:nvPr userDrawn="1"/>
        </p:nvSpPr>
        <p:spPr>
          <a:xfrm>
            <a:off x="726514" y="545068"/>
            <a:ext cx="599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b="0" i="0" dirty="0">
                <a:solidFill>
                  <a:schemeClr val="accent1"/>
                </a:solidFill>
                <a:latin typeface="Montserrat Light" pitchFamily="2" charset="77"/>
              </a:rPr>
              <a:t>IDATA2302 — Algorithms &amp; Data Structures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C5F789B-9877-4A4E-8B5B-0882CD4AB4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621" y="5011717"/>
            <a:ext cx="10708342" cy="471487"/>
          </a:xfrm>
        </p:spPr>
        <p:txBody>
          <a:bodyPr>
            <a:noAutofit/>
          </a:bodyPr>
          <a:lstStyle>
            <a:lvl1pPr marL="0" indent="0">
              <a:buNone/>
              <a:defRPr sz="2800" b="0" i="0">
                <a:solidFill>
                  <a:schemeClr val="accent2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GB" dirty="0"/>
              <a:t>Click to edit Authors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C64FC85-8A6F-9244-A80E-125C77D92F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0250" y="5483225"/>
            <a:ext cx="10717213" cy="460375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>
                <a:solidFill>
                  <a:schemeClr val="accent2"/>
                </a:solidFill>
                <a:latin typeface="Montserrat Light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69A85B7-D86D-484C-A4DC-34F0FEECA97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0250" y="5943600"/>
            <a:ext cx="10731500" cy="3365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NO" dirty="0"/>
              <a:t>Click to edit emails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83D4897-37FE-C94B-AF92-8295FEEBF3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6514" y="3903630"/>
            <a:ext cx="10708342" cy="457200"/>
          </a:xfrm>
        </p:spPr>
        <p:txBody>
          <a:bodyPr anchor="t">
            <a:normAutofit/>
          </a:bodyPr>
          <a:lstStyle>
            <a:lvl1pPr marL="0" indent="0">
              <a:buNone/>
              <a:defRPr sz="1800" b="0" i="0">
                <a:solidFill>
                  <a:schemeClr val="accent3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NO" dirty="0"/>
              <a:t>Click to Number</a:t>
            </a:r>
          </a:p>
        </p:txBody>
      </p:sp>
    </p:spTree>
    <p:extLst>
      <p:ext uri="{BB962C8B-B14F-4D97-AF65-F5344CB8AC3E}">
        <p14:creationId xmlns:p14="http://schemas.microsoft.com/office/powerpoint/2010/main" val="1264343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D179C-94C8-9744-B08F-571A86B86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38DCAD-59A9-064B-A92A-1F0AF0EDFF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EB359-5F21-8F45-9EFA-F3E4D30FE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E66DD-9268-3547-A32F-FBF3F19CC3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F3420-0167-3942-B9B7-39374ED8B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A2839-7C1E-C44C-91B1-D948DC11E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94280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FCC5-B31B-D846-9AE6-A8F55DE00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F7EA4-BB71-3049-A09E-13447433B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6D9BC-2599-244B-97AA-3D292F90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B596D-FE4E-B54A-8E1D-70D2D6B54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4084F-EDFD-A54B-AD26-9776A02B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508890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2F1BA-AF39-D845-8DA2-F3A1F76C6E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DB15E4-54D9-8B47-9382-EF24D2505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4510-A423-FB4A-A744-29E6DFDCBA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F0D90-2C83-8B46-9CE0-C1417FA3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B2144-57E0-5D4D-B249-F62BA1F1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9466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F7B35-C0BE-B949-918A-9E149A575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188922"/>
            <a:ext cx="10515600" cy="1240078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Questions, Comments, Ideas?</a:t>
            </a:r>
            <a:endParaRPr lang="en-NO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9E2E2B-D457-CE48-B784-A38D2A175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30612" y="4531659"/>
            <a:ext cx="4733925" cy="510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Authors</a:t>
            </a:r>
            <a:endParaRPr lang="en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1030E4-8066-BF41-9B3B-AD19D81616C7}"/>
              </a:ext>
            </a:extLst>
          </p:cNvPr>
          <p:cNvSpPr txBox="1"/>
          <p:nvPr userDrawn="1"/>
        </p:nvSpPr>
        <p:spPr>
          <a:xfrm>
            <a:off x="3281456" y="1419481"/>
            <a:ext cx="5432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4400" dirty="0">
                <a:solidFill>
                  <a:schemeClr val="accent2"/>
                </a:solidFill>
                <a:latin typeface="Montserrat" pitchFamily="2" charset="77"/>
              </a:rPr>
              <a:t>Thank </a:t>
            </a:r>
            <a:r>
              <a:rPr lang="en-NO" sz="4400" b="0" i="0" dirty="0">
                <a:solidFill>
                  <a:schemeClr val="accent2"/>
                </a:solidFill>
                <a:latin typeface="Montserrat" pitchFamily="2" charset="77"/>
              </a:rPr>
              <a:t>You!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C1EA375-307E-7D4E-86FA-A069F24523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30612" y="5042647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A0621E8-7953-A04A-9A56-3EB319EFA0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0611" y="5553635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</a:lstStyle>
          <a:p>
            <a:pPr lvl="0"/>
            <a:r>
              <a:rPr lang="en-GB" dirty="0"/>
              <a:t>Click to Edit Emails</a:t>
            </a:r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26278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85F43-190F-E741-88A4-04729D35B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B41DD-1F59-BA41-86D5-10DD0E65C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DFFFC-8FC6-0B40-A313-EB437B683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9341223" cy="365125"/>
          </a:xfrm>
        </p:spPr>
        <p:txBody>
          <a:bodyPr/>
          <a:lstStyle/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E90E2-EB36-3247-A7BF-D2BBFCFDC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149235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F9ECF-431F-B74A-A471-8A5E7EDE0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AF027-6F6F-4D40-9A95-16EC714D9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27049-E3C3-3445-ADE5-D910057D86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6C45C-E7F7-DB4B-8F2B-707BE0F23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9E41A-4160-2249-A271-39F5AC4C0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18812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30438-3F97-1F40-9716-7D1455E5C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F74CB-00E4-D546-A1C1-71AAC81C8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CBCA2-5985-6348-9C76-7F65D11D11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4C516-F5BB-DE41-AAF3-57FA90A3D8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53D53-5AA3-5943-81BE-A4D3B5386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22CE8-6A19-4A4E-9687-CC8443D0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34721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998D8-F10A-AC4D-9FA5-73479AD4E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8BDD0-752E-5D46-94AE-29E08D015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AD75FF-2ED3-F24D-B786-4346D2F03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6C59D7-9DD4-9F47-90F5-D1D439C08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0B4872-DE2F-8940-A18A-EE5D5F910A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959F03-F814-574B-AB40-B4AA295E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605F10-0B49-604B-8E48-00625C309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4D0741-3462-0B46-8618-233C816EA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4833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D80B6-C550-5944-BF1B-9DD6F4FB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72C610-D425-4046-9EE1-35CE1C4814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CB8BCF-4035-354E-9D4B-B6CB92696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DF85CD-8089-7444-94B0-3E705AA6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857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5563CB-9296-1846-9861-0A2BEBA28D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EF1956-9D6F-9149-9CB5-F84E0C705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8C1FD-71B1-DF41-9999-FEC7DFEE4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01838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824AE-2E77-AF45-A2E0-C3F21C0C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54354-9505-9C4A-82A0-7CF7F1E13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6BE4F-D4D2-C54A-84C4-8A7B820BC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E92A3-FCBC-CF42-9D47-8331F340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AAF95-6539-F449-ABA5-ECB94C4DC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B52B7-7167-CE47-90B5-3B9E72980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2675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/>
            </a:gs>
            <a:gs pos="100000">
              <a:schemeClr val="bg1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119A9-D41D-7548-9F70-E03319649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10515600" cy="1240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A4D46-B366-6B46-94D3-4A97EE713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0A464-D664-094E-967B-5EFDA69909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93412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C833C-CD1A-CA47-B92A-9848CD4B8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96282" y="6356350"/>
            <a:ext cx="757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EAE67CF-1745-2945-BC67-7BD79F205591}" type="slidenum">
              <a:rPr lang="en-NO" smtClean="0"/>
              <a:pPr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874766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3"/>
          </a:solidFill>
          <a:latin typeface="Share Tech Mono" panose="020B0509050000020004" pitchFamily="49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em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6E4B3-C5AB-B04B-A10F-B850D5F571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O" dirty="0"/>
              <a:t>Amortized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B4C6E-6FBC-2144-B2CD-65F0FA0FFB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323E5-593C-1342-BD88-046D66279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691A02-9B1E-6541-A253-E2D57CFB97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8FC0CD-AC17-A14B-B318-AF1FE36884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O" dirty="0"/>
              <a:t>franck.chauvel@ntnu.no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F87905-BDBF-0840-ADD3-DA2DB188B9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O" dirty="0"/>
              <a:t>Week 3 / Lecture 3</a:t>
            </a:r>
          </a:p>
        </p:txBody>
      </p:sp>
    </p:spTree>
    <p:extLst>
      <p:ext uri="{BB962C8B-B14F-4D97-AF65-F5344CB8AC3E}">
        <p14:creationId xmlns:p14="http://schemas.microsoft.com/office/powerpoint/2010/main" val="1516554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6E89E-2F7C-8583-D551-5B135A8CC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Charging “1” Extra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Take #1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3272C34-0DF2-EBDB-A633-DF02EFCF51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6228126"/>
              </p:ext>
            </p:extLst>
          </p:nvPr>
        </p:nvGraphicFramePr>
        <p:xfrm>
          <a:off x="838200" y="1825625"/>
          <a:ext cx="10515600" cy="2595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1969245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59657525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3075168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722961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241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Length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Capacity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Cost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Extra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Savings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506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7080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6801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379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2514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9630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5"/>
                          </a:solidFill>
                        </a:rPr>
                        <a:t>-3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9439578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18DC7-6A9B-4F37-0547-FCE20915E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10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531198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6A879-6022-3939-B868-50F075997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Charging “2” Extra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Take #2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1C752A-C401-D9B7-1BF7-683598F01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11</a:t>
            </a:fld>
            <a:endParaRPr lang="en-NO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89355BE-F64A-C4F2-E59E-7758868991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5117488"/>
              </p:ext>
            </p:extLst>
          </p:nvPr>
        </p:nvGraphicFramePr>
        <p:xfrm>
          <a:off x="838200" y="1825625"/>
          <a:ext cx="10515600" cy="4079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1969245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59657525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3075168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722961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241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Length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Capacity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Cost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Extra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Credit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506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7080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6801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379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2514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9630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9439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5981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7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61293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1284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8+1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783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3682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BBD67-8BFE-EECA-300C-4AD56826F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How to Prove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2F3D6-8E67-838A-03F3-16627C8C2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O" sz="4000" dirty="0"/>
              <a:t>By induction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0C47A5-2327-5D3E-B8A4-B3EEC664E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12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2897380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1446B-619D-7E94-BA8B-3B89E3B05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Proof by Induction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3A19C-B845-F803-4445-5B080BA70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457200" indent="-457200">
              <a:buFont typeface="+mj-lt"/>
              <a:buAutoNum type="arabicPeriod"/>
            </a:pPr>
            <a:r>
              <a:rPr lang="en-NO" dirty="0"/>
              <a:t>Show it works for the initial condition</a:t>
            </a:r>
          </a:p>
          <a:p>
            <a:pPr marL="457200" indent="-457200">
              <a:buFont typeface="+mj-lt"/>
              <a:buAutoNum type="arabicPeriod"/>
            </a:pPr>
            <a:r>
              <a:rPr lang="en-NO" dirty="0"/>
              <a:t>Induction Step</a:t>
            </a:r>
          </a:p>
          <a:p>
            <a:pPr lvl="1"/>
            <a:r>
              <a:rPr lang="en-NO" dirty="0"/>
              <a:t>Assume it works for a spike k</a:t>
            </a:r>
          </a:p>
          <a:p>
            <a:pPr lvl="1"/>
            <a:r>
              <a:rPr lang="en-NO" dirty="0"/>
              <a:t>Show it works until the next spike k+1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F5515C-B947-7091-76A7-765D7B846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13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96466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6A879-6022-3939-B868-50F075997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Initial Conditions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Proof by Induction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1C752A-C401-D9B7-1BF7-683598F01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14</a:t>
            </a:fld>
            <a:endParaRPr lang="en-NO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89355BE-F64A-C4F2-E59E-7758868991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883884"/>
              </p:ext>
            </p:extLst>
          </p:nvPr>
        </p:nvGraphicFramePr>
        <p:xfrm>
          <a:off x="838200" y="1825625"/>
          <a:ext cx="10515600" cy="4079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1969245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59657525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3075168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722961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241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Length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Capacity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Cost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Extra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Credit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3506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7080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6801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379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2+1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>
                          <a:solidFill>
                            <a:schemeClr val="accent6"/>
                          </a:solidFill>
                        </a:rPr>
                        <a:t>3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2514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9630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9439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5981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61293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1284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7837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905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DA187-E86A-132E-B53F-BBB4C0E96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Induction Step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Proof by Induction</a:t>
            </a:r>
            <a:endParaRPr lang="en-NO" dirty="0">
              <a:latin typeface="Montserrat" pitchFamily="2" charset="7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DEC8C8-A532-3B59-C108-F2B210DD96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NO" dirty="0"/>
                  <a:t>How many calls between “spikes” </a:t>
                </a:r>
                <a14:m>
                  <m:oMath xmlns:m="http://schemas.openxmlformats.org/officeDocument/2006/math">
                    <m:r>
                      <a:rPr lang="nb-NO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NO" dirty="0"/>
                  <a:t> and </a:t>
                </a:r>
                <a14:m>
                  <m:oMath xmlns:m="http://schemas.openxmlformats.org/officeDocument/2006/math">
                    <m:r>
                      <a:rPr lang="nb-NO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r>
                  <a:rPr lang="en-NO" dirty="0"/>
                  <a:t>?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NO" dirty="0"/>
              </a:p>
              <a:p>
                <a:r>
                  <a:rPr lang="en-NO" dirty="0"/>
                  <a:t>How much money will be saved?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nb-NO" b="0" i="1" smtClean="0">
                        <a:latin typeface="Cambria Math" panose="02040503050406030204" pitchFamily="18" charset="0"/>
                      </a:rPr>
                      <m:t>2 ×(</m:t>
                    </m:r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NO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+2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endParaRPr lang="en-NO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2−1</m:t>
                        </m:r>
                      </m:e>
                    </m:d>
                    <m:r>
                      <a:rPr lang="nb-NO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endParaRPr lang="en-NO" dirty="0"/>
              </a:p>
              <a:p>
                <a:r>
                  <a:rPr lang="en-NO" dirty="0"/>
                  <a:t>How much is need to cover the next spike?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endParaRPr lang="en-NO" dirty="0"/>
              </a:p>
              <a:p>
                <a:r>
                  <a:rPr lang="en-NO" dirty="0"/>
                  <a:t>Can we prove that: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solidFill>
                              <a:schemeClr val="accent5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lang="nb-NO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endParaRPr lang="en-NO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BDEC8C8-A532-3B59-C108-F2B210DD96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2035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B1046C-426D-FFFB-893A-1E2618F92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15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545382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7A96E-9B92-52D1-6AEA-29C03C394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41102-C481-9CF4-DA3B-01DDCB31D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NO" sz="3200" dirty="0"/>
              <a:t>The “cost of resizing” can be “amortized”</a:t>
            </a:r>
          </a:p>
          <a:p>
            <a:pPr marL="0" indent="0" algn="ctr">
              <a:buNone/>
            </a:pPr>
            <a:r>
              <a:rPr lang="nb-NO" sz="3200" dirty="0" err="1"/>
              <a:t>Does</a:t>
            </a:r>
            <a:r>
              <a:rPr lang="nb-NO" sz="3200" dirty="0"/>
              <a:t> not </a:t>
            </a:r>
            <a:r>
              <a:rPr lang="nb-NO" sz="3200" dirty="0" err="1"/>
              <a:t>really</a:t>
            </a:r>
            <a:r>
              <a:rPr lang="nb-NO" sz="3200" dirty="0"/>
              <a:t> matters</a:t>
            </a:r>
          </a:p>
          <a:p>
            <a:pPr marL="0" indent="0" algn="ctr">
              <a:buNone/>
            </a:pPr>
            <a:r>
              <a:rPr lang="nb-NO" sz="3200" dirty="0" err="1"/>
              <a:t>because</a:t>
            </a:r>
            <a:r>
              <a:rPr lang="nb-NO" sz="3200" dirty="0"/>
              <a:t> it </a:t>
            </a:r>
            <a:r>
              <a:rPr lang="nb-NO" sz="3200" dirty="0" err="1"/>
              <a:t>does</a:t>
            </a:r>
            <a:r>
              <a:rPr lang="nb-NO" sz="3200" dirty="0"/>
              <a:t> not </a:t>
            </a:r>
            <a:r>
              <a:rPr lang="nb-NO" sz="3200" dirty="0" err="1"/>
              <a:t>happen</a:t>
            </a:r>
            <a:r>
              <a:rPr lang="nb-NO" sz="3200" dirty="0"/>
              <a:t> </a:t>
            </a:r>
            <a:r>
              <a:rPr lang="nb-NO" sz="3200" dirty="0" err="1"/>
              <a:t>often</a:t>
            </a:r>
            <a:endParaRPr lang="en-NO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FE896-8182-F726-5882-619BDC0AB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16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386583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F4F1D-659D-04A7-8F29-FD5951EB5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Recap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D8D9E3-727E-766D-7CB5-96F0BEAC5C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Sequence of operations</a:t>
            </a:r>
          </a:p>
          <a:p>
            <a:r>
              <a:rPr lang="en-NO" dirty="0"/>
              <a:t>“Once in a while” job</a:t>
            </a:r>
          </a:p>
          <a:p>
            <a:r>
              <a:rPr lang="en-NO" dirty="0"/>
              <a:t>Amortized Analysis</a:t>
            </a:r>
          </a:p>
          <a:p>
            <a:endParaRPr lang="en-NO" dirty="0"/>
          </a:p>
          <a:p>
            <a:r>
              <a:rPr lang="en-NO" dirty="0"/>
              <a:t>Total cost of n operations number of operations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AFAA33-5449-557D-09FF-46702E4A9D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r>
              <a:rPr lang="en-NO" dirty="0"/>
              <a:t>Adaptive data structures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BB604-B376-6452-C65D-49C5832A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17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5211100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D4AC-C83D-0445-9FCC-BD447C19A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Questions, Comments, or Ideas?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EFCF9-DB2F-7345-9777-ABACDCD98E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67EF38-E118-6845-BE3F-C60F1F091A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BFA8DF-4824-E04A-B05E-338E838749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NO" dirty="0"/>
              <a:t>franck.chauvel@ntnu.no</a:t>
            </a:r>
          </a:p>
        </p:txBody>
      </p:sp>
    </p:spTree>
    <p:extLst>
      <p:ext uri="{BB962C8B-B14F-4D97-AF65-F5344CB8AC3E}">
        <p14:creationId xmlns:p14="http://schemas.microsoft.com/office/powerpoint/2010/main" val="3098035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6FDB5-E49A-C046-80E4-4019A77FB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Remember Arrays?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A6D79-5586-2548-9756-E0C64E0E71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Arrays</a:t>
            </a:r>
          </a:p>
          <a:p>
            <a:pPr lvl="1"/>
            <a:r>
              <a:rPr lang="en-GB" dirty="0"/>
              <a:t>C</a:t>
            </a:r>
            <a:r>
              <a:rPr lang="en-NO" dirty="0"/>
              <a:t>ontiguous memory allocation</a:t>
            </a:r>
          </a:p>
          <a:p>
            <a:pPr lvl="1"/>
            <a:r>
              <a:rPr lang="en-GB" dirty="0"/>
              <a:t>F</a:t>
            </a:r>
            <a:r>
              <a:rPr lang="en-NO" dirty="0"/>
              <a:t>ixed-capacity</a:t>
            </a:r>
          </a:p>
          <a:p>
            <a:pPr lvl="1"/>
            <a:r>
              <a:rPr lang="en-NO" dirty="0"/>
              <a:t>Variable length</a:t>
            </a:r>
          </a:p>
          <a:p>
            <a:endParaRPr lang="en-NO" dirty="0"/>
          </a:p>
          <a:p>
            <a:r>
              <a:rPr lang="en-NO" dirty="0"/>
              <a:t>What do we do when the array is full?</a:t>
            </a:r>
          </a:p>
          <a:p>
            <a:endParaRPr lang="en-N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482346-848B-9041-9290-283DA62D169F}"/>
              </a:ext>
            </a:extLst>
          </p:cNvPr>
          <p:cNvSpPr/>
          <p:nvPr/>
        </p:nvSpPr>
        <p:spPr>
          <a:xfrm>
            <a:off x="8094133" y="1825625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E398BF-0B3E-A947-AB25-2307AE00BE0E}"/>
              </a:ext>
            </a:extLst>
          </p:cNvPr>
          <p:cNvSpPr/>
          <p:nvPr/>
        </p:nvSpPr>
        <p:spPr>
          <a:xfrm>
            <a:off x="8094133" y="2250712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847422-6333-DD43-856D-3E6CA7CFAED3}"/>
              </a:ext>
            </a:extLst>
          </p:cNvPr>
          <p:cNvSpPr/>
          <p:nvPr/>
        </p:nvSpPr>
        <p:spPr>
          <a:xfrm>
            <a:off x="8094133" y="2675799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BFDCB8-2097-C14A-885D-F3B59DE3FD18}"/>
              </a:ext>
            </a:extLst>
          </p:cNvPr>
          <p:cNvSpPr/>
          <p:nvPr/>
        </p:nvSpPr>
        <p:spPr>
          <a:xfrm>
            <a:off x="8094133" y="3100886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D3640B-21E1-B948-91EA-C67BFD92F70E}"/>
              </a:ext>
            </a:extLst>
          </p:cNvPr>
          <p:cNvSpPr/>
          <p:nvPr/>
        </p:nvSpPr>
        <p:spPr>
          <a:xfrm>
            <a:off x="8094133" y="3526517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5D81C5-575E-BB4E-835D-279ED07F7210}"/>
              </a:ext>
            </a:extLst>
          </p:cNvPr>
          <p:cNvSpPr/>
          <p:nvPr/>
        </p:nvSpPr>
        <p:spPr>
          <a:xfrm>
            <a:off x="8094133" y="3952148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3DE12A-F12B-A24C-AD24-3C4BC64E1C8C}"/>
              </a:ext>
            </a:extLst>
          </p:cNvPr>
          <p:cNvSpPr/>
          <p:nvPr/>
        </p:nvSpPr>
        <p:spPr>
          <a:xfrm>
            <a:off x="8094133" y="4377779"/>
            <a:ext cx="914400" cy="36441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3D6A37-17B0-5E40-A1F1-28C6BF89DEBD}"/>
              </a:ext>
            </a:extLst>
          </p:cNvPr>
          <p:cNvSpPr/>
          <p:nvPr/>
        </p:nvSpPr>
        <p:spPr>
          <a:xfrm>
            <a:off x="8094133" y="4803410"/>
            <a:ext cx="914400" cy="36441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B66FD4-1C1E-B24F-97A4-BB6A7783FEAE}"/>
              </a:ext>
            </a:extLst>
          </p:cNvPr>
          <p:cNvSpPr/>
          <p:nvPr/>
        </p:nvSpPr>
        <p:spPr>
          <a:xfrm>
            <a:off x="8094133" y="5229041"/>
            <a:ext cx="914400" cy="364419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27434C-023A-204F-ACEF-75FC4642AB97}"/>
              </a:ext>
            </a:extLst>
          </p:cNvPr>
          <p:cNvSpPr/>
          <p:nvPr/>
        </p:nvSpPr>
        <p:spPr>
          <a:xfrm>
            <a:off x="8094133" y="5660132"/>
            <a:ext cx="914400" cy="364419"/>
          </a:xfrm>
          <a:prstGeom prst="rect">
            <a:avLst/>
          </a:prstGeom>
          <a:noFill/>
          <a:ln>
            <a:solidFill>
              <a:schemeClr val="bg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10120A-4DE9-794E-805C-950C573D862B}"/>
              </a:ext>
            </a:extLst>
          </p:cNvPr>
          <p:cNvSpPr/>
          <p:nvPr/>
        </p:nvSpPr>
        <p:spPr>
          <a:xfrm>
            <a:off x="8094133" y="1394534"/>
            <a:ext cx="914400" cy="364419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756070B-7B6D-994F-A2BD-124DE6CA10CD}"/>
              </a:ext>
            </a:extLst>
          </p:cNvPr>
          <p:cNvCxnSpPr/>
          <p:nvPr/>
        </p:nvCxnSpPr>
        <p:spPr>
          <a:xfrm>
            <a:off x="9571554" y="1855959"/>
            <a:ext cx="0" cy="789506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F2602DA-60BC-2D46-BE61-E05034446F23}"/>
              </a:ext>
            </a:extLst>
          </p:cNvPr>
          <p:cNvSpPr txBox="1"/>
          <p:nvPr/>
        </p:nvSpPr>
        <p:spPr>
          <a:xfrm rot="16200000">
            <a:off x="9384204" y="2096823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bucket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0219816-6A17-6D44-8654-7DF8D65B4AE9}"/>
              </a:ext>
            </a:extLst>
          </p:cNvPr>
          <p:cNvCxnSpPr>
            <a:cxnSpLocks/>
          </p:cNvCxnSpPr>
          <p:nvPr/>
        </p:nvCxnSpPr>
        <p:spPr>
          <a:xfrm>
            <a:off x="10230745" y="1886837"/>
            <a:ext cx="0" cy="242973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D466F21-83DC-CA48-BF67-EB2E6A01F20E}"/>
              </a:ext>
            </a:extLst>
          </p:cNvPr>
          <p:cNvSpPr txBox="1"/>
          <p:nvPr/>
        </p:nvSpPr>
        <p:spPr>
          <a:xfrm rot="16200000">
            <a:off x="10022849" y="2950299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length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2366AD-EEBC-8644-AF09-9026D34D9DA6}"/>
              </a:ext>
            </a:extLst>
          </p:cNvPr>
          <p:cNvCxnSpPr>
            <a:cxnSpLocks/>
          </p:cNvCxnSpPr>
          <p:nvPr/>
        </p:nvCxnSpPr>
        <p:spPr>
          <a:xfrm>
            <a:off x="10975541" y="1886837"/>
            <a:ext cx="0" cy="328099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DE1F613-A8EF-9342-836A-AC1599774BFC}"/>
              </a:ext>
            </a:extLst>
          </p:cNvPr>
          <p:cNvSpPr txBox="1"/>
          <p:nvPr/>
        </p:nvSpPr>
        <p:spPr>
          <a:xfrm rot="16200000">
            <a:off x="10671464" y="3376446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capacity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BCDC94C-6BFB-5747-BE7C-1AEDAEFF7522}"/>
              </a:ext>
            </a:extLst>
          </p:cNvPr>
          <p:cNvSpPr txBox="1"/>
          <p:nvPr/>
        </p:nvSpPr>
        <p:spPr>
          <a:xfrm>
            <a:off x="6200043" y="1825625"/>
            <a:ext cx="1435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base address: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5F1344-156C-0641-842F-D8E207D36745}"/>
              </a:ext>
            </a:extLst>
          </p:cNvPr>
          <p:cNvSpPr txBox="1"/>
          <p:nvPr/>
        </p:nvSpPr>
        <p:spPr>
          <a:xfrm>
            <a:off x="7549754" y="184820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400" dirty="0">
                <a:latin typeface="Share Tech Mono" panose="020B0509050000020004" pitchFamily="49" charset="77"/>
              </a:rPr>
              <a:t>123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50C005-507A-D04A-ACBA-6502C1EBC671}"/>
              </a:ext>
            </a:extLst>
          </p:cNvPr>
          <p:cNvSpPr/>
          <p:nvPr/>
        </p:nvSpPr>
        <p:spPr>
          <a:xfrm>
            <a:off x="8094133" y="963443"/>
            <a:ext cx="914400" cy="364419"/>
          </a:xfrm>
          <a:prstGeom prst="rect">
            <a:avLst/>
          </a:prstGeom>
          <a:noFill/>
          <a:ln>
            <a:solidFill>
              <a:schemeClr val="bg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7E03727-DF80-FD46-88FD-CEE8DB327061}"/>
              </a:ext>
            </a:extLst>
          </p:cNvPr>
          <p:cNvCxnSpPr>
            <a:stCxn id="30" idx="2"/>
          </p:cNvCxnSpPr>
          <p:nvPr/>
        </p:nvCxnSpPr>
        <p:spPr>
          <a:xfrm>
            <a:off x="7786357" y="2155979"/>
            <a:ext cx="9617" cy="3868572"/>
          </a:xfrm>
          <a:prstGeom prst="straightConnector1">
            <a:avLst/>
          </a:prstGeom>
          <a:ln w="19050"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56E8B05-A08E-974E-A913-CC820D4C7723}"/>
              </a:ext>
            </a:extLst>
          </p:cNvPr>
          <p:cNvCxnSpPr>
            <a:stCxn id="30" idx="0"/>
          </p:cNvCxnSpPr>
          <p:nvPr/>
        </p:nvCxnSpPr>
        <p:spPr>
          <a:xfrm flipV="1">
            <a:off x="7786357" y="954873"/>
            <a:ext cx="0" cy="893329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8F2B808-EE76-8A4D-9828-42CABB4DA84D}"/>
              </a:ext>
            </a:extLst>
          </p:cNvPr>
          <p:cNvSpPr txBox="1"/>
          <p:nvPr/>
        </p:nvSpPr>
        <p:spPr>
          <a:xfrm>
            <a:off x="6917547" y="979016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b-NO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MEMORY:</a:t>
            </a:r>
            <a:endParaRPr lang="en-NO" sz="1400" dirty="0">
              <a:solidFill>
                <a:schemeClr val="bg1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FB3C42A-A45E-8741-AFB5-97633BBD9124}"/>
              </a:ext>
            </a:extLst>
          </p:cNvPr>
          <p:cNvCxnSpPr/>
          <p:nvPr/>
        </p:nvCxnSpPr>
        <p:spPr>
          <a:xfrm>
            <a:off x="8094133" y="1825625"/>
            <a:ext cx="290049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14B48F0-D6F2-6746-BACC-52BD21186E4E}"/>
              </a:ext>
            </a:extLst>
          </p:cNvPr>
          <p:cNvCxnSpPr>
            <a:cxnSpLocks/>
          </p:cNvCxnSpPr>
          <p:nvPr/>
        </p:nvCxnSpPr>
        <p:spPr>
          <a:xfrm>
            <a:off x="8074545" y="4350434"/>
            <a:ext cx="2156200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48468CD-DD6A-344E-B386-5BF83C4D7859}"/>
              </a:ext>
            </a:extLst>
          </p:cNvPr>
          <p:cNvCxnSpPr/>
          <p:nvPr/>
        </p:nvCxnSpPr>
        <p:spPr>
          <a:xfrm>
            <a:off x="8121306" y="5190407"/>
            <a:ext cx="290049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CAA15D5-FCEA-814C-AF5C-3ED8361885F2}"/>
              </a:ext>
            </a:extLst>
          </p:cNvPr>
          <p:cNvCxnSpPr>
            <a:cxnSpLocks/>
          </p:cNvCxnSpPr>
          <p:nvPr/>
        </p:nvCxnSpPr>
        <p:spPr>
          <a:xfrm>
            <a:off x="8093634" y="2645465"/>
            <a:ext cx="15175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5C6D58-DCC1-DC34-E6F0-71BE2E527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19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922403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AA38865-32A7-C802-D5C1-18D7F972C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Insertion in a Sequence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864C91D-DB12-8DD7-4B28-12F51CBC334C}"/>
              </a:ext>
            </a:extLst>
          </p:cNvPr>
          <p:cNvSpPr txBox="1">
            <a:spLocks/>
          </p:cNvSpPr>
          <p:nvPr/>
        </p:nvSpPr>
        <p:spPr>
          <a:xfrm>
            <a:off x="838200" y="1665165"/>
            <a:ext cx="9976945" cy="5032375"/>
          </a:xfrm>
          <a:prstGeom prst="rect">
            <a:avLst/>
          </a:prstGeom>
          <a:solidFill>
            <a:schemeClr val="bg2"/>
          </a:solidFill>
        </p:spPr>
        <p:txBody>
          <a:bodyPr vert="horz" lIns="180000" tIns="180000" rIns="180000" bIns="18000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void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88C0D0"/>
                </a:solidFill>
                <a:latin typeface="Share Tech Mono" panose="020B0509050000020004" pitchFamily="49" charset="77"/>
              </a:rPr>
              <a:t>insert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*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int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int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item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{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88C0D0"/>
                </a:solidFill>
                <a:latin typeface="Share Tech Mono" panose="020B0509050000020004" pitchFamily="49" charset="77"/>
              </a:rPr>
              <a:t>   assert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index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B48EAD"/>
                </a:solidFill>
                <a:latin typeface="Share Tech Mono" panose="020B0509050000020004" pitchFamily="49" charset="77"/>
              </a:rPr>
              <a:t>0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&amp;&amp;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&lt;=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+</a:t>
            </a:r>
            <a:r>
              <a:rPr lang="en-GB" sz="2000" dirty="0">
                <a:solidFill>
                  <a:srgbClr val="B48EAD"/>
                </a:solidFill>
                <a:latin typeface="Share Tech Mono" panose="020B0509050000020004" pitchFamily="49" charset="77"/>
              </a:rPr>
              <a:t>1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   if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==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capacity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8C0D0"/>
                </a:solidFill>
                <a:latin typeface="Share Tech Mono" panose="020B0509050000020004" pitchFamily="49" charset="77"/>
              </a:rPr>
              <a:t>resize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B48EAD"/>
                </a:solidFill>
                <a:latin typeface="Share Tech Mono" panose="020B0509050000020004" pitchFamily="49" charset="77"/>
              </a:rPr>
              <a:t>2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   int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each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=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   while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each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index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{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88C0D0"/>
                </a:solidFill>
                <a:latin typeface="Share Tech Mono" panose="020B0509050000020004" pitchFamily="49" charset="77"/>
              </a:rPr>
              <a:t>      set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each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+</a:t>
            </a:r>
            <a:r>
              <a:rPr lang="en-GB" sz="2000" dirty="0">
                <a:solidFill>
                  <a:srgbClr val="B48EAD"/>
                </a:solidFill>
                <a:latin typeface="Share Tech Mono" panose="020B0509050000020004" pitchFamily="49" charset="77"/>
              </a:rPr>
              <a:t>1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8C0D0"/>
                </a:solidFill>
                <a:latin typeface="Share Tech Mono" panose="020B0509050000020004" pitchFamily="49" charset="77"/>
              </a:rPr>
              <a:t>get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(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sequence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,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each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))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     each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--;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   }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  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buckets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[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index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</a:t>
            </a:r>
            <a:r>
              <a:rPr lang="en-GB" sz="2000" dirty="0">
                <a:solidFill>
                  <a:srgbClr val="B48EAD"/>
                </a:solidFill>
                <a:latin typeface="Share Tech Mono" panose="020B0509050000020004" pitchFamily="49" charset="77"/>
              </a:rPr>
              <a:t>1</a:t>
            </a: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]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=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item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   sequence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-&gt;</a:t>
            </a:r>
            <a:r>
              <a:rPr lang="en-GB" sz="2000" dirty="0">
                <a:solidFill>
                  <a:srgbClr val="D8DEE9"/>
                </a:solidFill>
                <a:latin typeface="Share Tech Mono" panose="020B0509050000020004" pitchFamily="49" charset="77"/>
              </a:rPr>
              <a:t>length</a:t>
            </a:r>
            <a:r>
              <a:rPr lang="en-GB" sz="2000" dirty="0">
                <a:solidFill>
                  <a:srgbClr val="81A1C1"/>
                </a:solidFill>
                <a:latin typeface="Share Tech Mono" panose="020B0509050000020004" pitchFamily="49" charset="77"/>
              </a:rPr>
              <a:t>++;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dirty="0">
                <a:solidFill>
                  <a:srgbClr val="ECEFF4"/>
                </a:solidFill>
                <a:latin typeface="Share Tech Mono" panose="020B0509050000020004" pitchFamily="49" charset="77"/>
              </a:rPr>
              <a:t>}</a:t>
            </a:r>
            <a:endParaRPr lang="en-GB" sz="2000" dirty="0">
              <a:solidFill>
                <a:srgbClr val="D8DEE9"/>
              </a:solidFill>
              <a:latin typeface="Share Tech Mono" panose="020B0509050000020004" pitchFamily="49" charset="77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C137A8-BAC8-774A-FEC5-3B09FCB97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41174486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8E1C2-564D-484B-823F-CF0E18F53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DAD51-7B27-8948-9CAC-C66C5FA85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Static Arrays</a:t>
            </a:r>
          </a:p>
          <a:p>
            <a:r>
              <a:rPr lang="en-NO" dirty="0"/>
              <a:t>Dynamic Arrays</a:t>
            </a:r>
          </a:p>
          <a:p>
            <a:r>
              <a:rPr lang="en-NO" dirty="0"/>
              <a:t>Amortized Analysis</a:t>
            </a:r>
          </a:p>
          <a:p>
            <a:pPr lvl="1"/>
            <a:r>
              <a:rPr lang="en-NO" dirty="0"/>
              <a:t>Aggregate Method</a:t>
            </a:r>
          </a:p>
          <a:p>
            <a:pPr lvl="1"/>
            <a:r>
              <a:rPr lang="en-NO" dirty="0"/>
              <a:t>Accounting method</a:t>
            </a:r>
          </a:p>
          <a:p>
            <a:r>
              <a:rPr lang="en-NO" dirty="0"/>
              <a:t>Recap</a:t>
            </a:r>
          </a:p>
          <a:p>
            <a:endParaRPr lang="en-NO" dirty="0"/>
          </a:p>
        </p:txBody>
      </p:sp>
      <p:pic>
        <p:nvPicPr>
          <p:cNvPr id="1026" name="Picture 2" descr="WARNING Calculus Ahead!">
            <a:extLst>
              <a:ext uri="{FF2B5EF4-FFF2-40B4-BE49-F238E27FC236}">
                <a16:creationId xmlns:a16="http://schemas.microsoft.com/office/drawing/2014/main" id="{25D8B962-CFD6-1A43-B9F2-85A29FCFA0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37"/>
          <a:stretch/>
        </p:blipFill>
        <p:spPr bwMode="auto">
          <a:xfrm>
            <a:off x="6416842" y="-1"/>
            <a:ext cx="577515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3B1611-918F-2F90-A248-88F9FE83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20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2485800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85E0B-F988-C544-99A6-3A4625DB0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Insertion Efficiency?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4BDABD-9D6A-864D-8467-100B3D7A805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O" dirty="0"/>
              <a:t>Time: </a:t>
            </a:r>
          </a:p>
          <a:p>
            <a:pPr lvl="1"/>
            <a:r>
              <a:rPr lang="en-GB" dirty="0"/>
              <a:t>A</a:t>
            </a:r>
            <a:r>
              <a:rPr lang="en-NO" dirty="0"/>
              <a:t>t the end: O(1) </a:t>
            </a:r>
          </a:p>
          <a:p>
            <a:pPr lvl="1"/>
            <a:r>
              <a:rPr lang="en-NO" dirty="0"/>
              <a:t>Random O(n)</a:t>
            </a:r>
          </a:p>
          <a:p>
            <a:pPr lvl="2"/>
            <a:r>
              <a:rPr lang="en-NO" dirty="0"/>
              <a:t>Requires shifting elements!</a:t>
            </a:r>
          </a:p>
          <a:p>
            <a:pPr lvl="1"/>
            <a:endParaRPr lang="en-NO" dirty="0"/>
          </a:p>
          <a:p>
            <a:r>
              <a:rPr lang="en-NO" dirty="0"/>
              <a:t>Space</a:t>
            </a:r>
          </a:p>
          <a:p>
            <a:pPr lvl="1"/>
            <a:r>
              <a:rPr lang="en-NO" dirty="0"/>
              <a:t>O(1)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4458AAD-0FE7-AE48-AB43-ABD530F40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33156" y="2520862"/>
            <a:ext cx="5720644" cy="2660738"/>
          </a:xfrm>
          <a:solidFill>
            <a:schemeClr val="bg2"/>
          </a:solidFill>
        </p:spPr>
        <p:txBody>
          <a:bodyPr anchor="ctr"/>
          <a:lstStyle/>
          <a:p>
            <a:pPr marL="0" indent="0">
              <a:buNone/>
            </a:pP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static_push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sz="1800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return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2;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None/>
            </a:pPr>
            <a:endParaRPr lang="en-NO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27171E-84AB-7897-D57A-AC5ED58F7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21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670725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F259A-3EFB-5649-B90A-1CA5F3BA7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Dynamic Arrays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E723AD-6AB9-8245-B7F0-F41A82F6B6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191933" cy="4351338"/>
          </a:xfrm>
        </p:spPr>
        <p:txBody>
          <a:bodyPr wrap="square" anchor="ctr">
            <a:noAutofit/>
          </a:bodyPr>
          <a:lstStyle/>
          <a:p>
            <a:r>
              <a:rPr lang="en-NO" dirty="0"/>
              <a:t>Allocate more memory when we need!</a:t>
            </a:r>
          </a:p>
          <a:p>
            <a:pPr marL="0" indent="0">
              <a:buNone/>
            </a:pPr>
            <a:endParaRPr lang="en-NO" dirty="0"/>
          </a:p>
          <a:p>
            <a:r>
              <a:rPr lang="en-NO" dirty="0"/>
              <a:t>When to grow/shrink?</a:t>
            </a:r>
          </a:p>
          <a:p>
            <a:r>
              <a:rPr lang="en-GB" dirty="0"/>
              <a:t>H</a:t>
            </a:r>
            <a:r>
              <a:rPr lang="en-NO" dirty="0"/>
              <a:t>ow much to grow/shrink?</a:t>
            </a:r>
          </a:p>
          <a:p>
            <a:endParaRPr lang="en-NO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C2F39-5B79-BB4F-94F5-FBAE28DA9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33333" y="1934369"/>
            <a:ext cx="7303911" cy="4133850"/>
          </a:xfrm>
          <a:solidFill>
            <a:schemeClr val="bg2"/>
          </a:solidFill>
        </p:spPr>
        <p:txBody>
          <a:bodyPr wrap="square" tIns="90000" bIns="90000"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dynamic_push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10;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malloc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sizeof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for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index=0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index&lt;array-&gt;length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index++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   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}</a:t>
            </a:r>
            <a:endParaRPr lang="en-GB" dirty="0">
              <a:solidFill>
                <a:srgbClr val="4C566A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free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8F5B8A-489F-9B40-ADA4-3455AADB2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328621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6214C-B3D5-7546-9826-CC7193C39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Average Time?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E52815-349C-A54E-AAEF-3F5AD412F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040" y="594217"/>
            <a:ext cx="5429917" cy="56695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101D83-7D5A-0445-AA3A-D60DA427C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662" y="2662338"/>
            <a:ext cx="3882081" cy="8742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8E2EB9-8B3C-1C49-8E02-03F562044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662" y="4865530"/>
            <a:ext cx="3882081" cy="6442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5668308-9E30-4F47-A2C7-13B27AF9C6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662" y="4394041"/>
            <a:ext cx="1199527" cy="33370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4078B0C-1619-DD43-8514-46254135F2B9}"/>
              </a:ext>
            </a:extLst>
          </p:cNvPr>
          <p:cNvSpPr txBox="1"/>
          <p:nvPr/>
        </p:nvSpPr>
        <p:spPr>
          <a:xfrm>
            <a:off x="838200" y="2025523"/>
            <a:ext cx="3347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An efficiency model: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18513A-D05B-084D-AD8C-85295DF941DD}"/>
              </a:ext>
            </a:extLst>
          </p:cNvPr>
          <p:cNvSpPr txBox="1"/>
          <p:nvPr/>
        </p:nvSpPr>
        <p:spPr>
          <a:xfrm>
            <a:off x="838200" y="3752367"/>
            <a:ext cx="3159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 random variable: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ED27D8-D74D-DED5-C296-A623C5C8D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23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07431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614FB-9F85-1242-AEC1-03317E52E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That Say?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2870AE5A-B80C-264C-ACFE-4A7551D679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5126591"/>
              </p:ext>
            </p:extLst>
          </p:nvPr>
        </p:nvGraphicFramePr>
        <p:xfrm>
          <a:off x="1846263" y="2162703"/>
          <a:ext cx="8128002" cy="3708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14714480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12363640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366654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1498540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0319768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078700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NO" b="1" dirty="0"/>
                        <a:t>Capacity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204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Length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c=3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c</a:t>
                      </a:r>
                      <a:r>
                        <a:rPr lang="en-NO" b="1" dirty="0"/>
                        <a:t>=4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c=5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c=100</a:t>
                      </a:r>
                      <a:endParaRPr lang="en-NO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2035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3507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7778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502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313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772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094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100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102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34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Average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1551993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6E6556-122A-EBCE-7D38-ED1482884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6963134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4961B-1C54-D94F-B42F-3AD8BE135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it Misses?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FBF3B-D7D9-9B43-AA94-2C4619F4DC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pPr marL="0" indent="0">
              <a:buNone/>
            </a:pPr>
            <a:endParaRPr lang="en-NO" dirty="0"/>
          </a:p>
          <a:p>
            <a:r>
              <a:rPr lang="en-NO" dirty="0"/>
              <a:t>We don’t pick arrays at random</a:t>
            </a:r>
          </a:p>
          <a:p>
            <a:r>
              <a:rPr lang="en-GB" dirty="0"/>
              <a:t>S</a:t>
            </a:r>
            <a:r>
              <a:rPr lang="en-NO" dirty="0"/>
              <a:t>equence of operations</a:t>
            </a:r>
          </a:p>
          <a:p>
            <a:pPr lvl="1"/>
            <a:r>
              <a:rPr lang="en-GB" dirty="0"/>
              <a:t>O</a:t>
            </a:r>
            <a:r>
              <a:rPr lang="en-NO" dirty="0"/>
              <a:t>ver the same array</a:t>
            </a:r>
          </a:p>
          <a:p>
            <a:pPr lvl="1"/>
            <a:endParaRPr lang="en-NO" dirty="0"/>
          </a:p>
          <a:p>
            <a:r>
              <a:rPr lang="en-NO" dirty="0"/>
              <a:t>What happens once we have resized the array?</a:t>
            </a:r>
          </a:p>
          <a:p>
            <a:pPr marL="0" indent="0">
              <a:buNone/>
            </a:pPr>
            <a:endParaRPr lang="en-N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FE52BB-9396-1942-BA1F-7AD307D6EC6C}"/>
              </a:ext>
            </a:extLst>
          </p:cNvPr>
          <p:cNvSpPr/>
          <p:nvPr/>
        </p:nvSpPr>
        <p:spPr>
          <a:xfrm>
            <a:off x="7058018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D503EE-07E8-D347-A2EA-5BFDABAA12A8}"/>
              </a:ext>
            </a:extLst>
          </p:cNvPr>
          <p:cNvSpPr/>
          <p:nvPr/>
        </p:nvSpPr>
        <p:spPr>
          <a:xfrm>
            <a:off x="7567605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71C2C3-4124-6C45-AAF0-2438B369297D}"/>
              </a:ext>
            </a:extLst>
          </p:cNvPr>
          <p:cNvSpPr/>
          <p:nvPr/>
        </p:nvSpPr>
        <p:spPr>
          <a:xfrm>
            <a:off x="7058018" y="277419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1CB3AE-1BC0-1C40-8031-4DD107E27330}"/>
              </a:ext>
            </a:extLst>
          </p:cNvPr>
          <p:cNvSpPr/>
          <p:nvPr/>
        </p:nvSpPr>
        <p:spPr>
          <a:xfrm>
            <a:off x="7567605" y="2774190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903776-71A0-3B4B-B932-93805AA15D67}"/>
              </a:ext>
            </a:extLst>
          </p:cNvPr>
          <p:cNvSpPr/>
          <p:nvPr/>
        </p:nvSpPr>
        <p:spPr>
          <a:xfrm>
            <a:off x="7058018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D6890F-9041-CC48-B735-5F269B37507B}"/>
              </a:ext>
            </a:extLst>
          </p:cNvPr>
          <p:cNvSpPr/>
          <p:nvPr/>
        </p:nvSpPr>
        <p:spPr>
          <a:xfrm>
            <a:off x="7567605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0F265E-840D-6044-AD84-FDDCCF9BF3EF}"/>
              </a:ext>
            </a:extLst>
          </p:cNvPr>
          <p:cNvSpPr/>
          <p:nvPr/>
        </p:nvSpPr>
        <p:spPr>
          <a:xfrm>
            <a:off x="7058018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931EAD-6364-D34B-8225-29746297C2F1}"/>
              </a:ext>
            </a:extLst>
          </p:cNvPr>
          <p:cNvSpPr/>
          <p:nvPr/>
        </p:nvSpPr>
        <p:spPr>
          <a:xfrm>
            <a:off x="7567605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46DDF7-D152-6D46-9EAA-D9B0E6136584}"/>
              </a:ext>
            </a:extLst>
          </p:cNvPr>
          <p:cNvSpPr/>
          <p:nvPr/>
        </p:nvSpPr>
        <p:spPr>
          <a:xfrm>
            <a:off x="8077192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517B80-70DB-1C4F-8022-4E94E6B74A77}"/>
              </a:ext>
            </a:extLst>
          </p:cNvPr>
          <p:cNvSpPr/>
          <p:nvPr/>
        </p:nvSpPr>
        <p:spPr>
          <a:xfrm>
            <a:off x="7058018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31CB0F-0CB3-8842-B5E6-44BA6D0138FB}"/>
              </a:ext>
            </a:extLst>
          </p:cNvPr>
          <p:cNvSpPr/>
          <p:nvPr/>
        </p:nvSpPr>
        <p:spPr>
          <a:xfrm>
            <a:off x="7567605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4FB108D-BC3A-DC4D-80CF-244465CE4148}"/>
              </a:ext>
            </a:extLst>
          </p:cNvPr>
          <p:cNvSpPr/>
          <p:nvPr/>
        </p:nvSpPr>
        <p:spPr>
          <a:xfrm>
            <a:off x="8077192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B22D059-3C64-EF41-BD2B-E7DF163D4220}"/>
              </a:ext>
            </a:extLst>
          </p:cNvPr>
          <p:cNvSpPr/>
          <p:nvPr/>
        </p:nvSpPr>
        <p:spPr>
          <a:xfrm>
            <a:off x="8586779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C16093C-0D2C-F644-BE62-2E56D928A9EC}"/>
              </a:ext>
            </a:extLst>
          </p:cNvPr>
          <p:cNvSpPr/>
          <p:nvPr/>
        </p:nvSpPr>
        <p:spPr>
          <a:xfrm>
            <a:off x="7058018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C659A1-3E4E-1D46-BD2F-5EF5E5F4116D}"/>
              </a:ext>
            </a:extLst>
          </p:cNvPr>
          <p:cNvSpPr/>
          <p:nvPr/>
        </p:nvSpPr>
        <p:spPr>
          <a:xfrm>
            <a:off x="7567605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BC453BE-2123-F240-9A13-00BDF20DA198}"/>
              </a:ext>
            </a:extLst>
          </p:cNvPr>
          <p:cNvSpPr/>
          <p:nvPr/>
        </p:nvSpPr>
        <p:spPr>
          <a:xfrm>
            <a:off x="8077192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D69E479-2CC9-8640-9722-AC009E358305}"/>
              </a:ext>
            </a:extLst>
          </p:cNvPr>
          <p:cNvSpPr/>
          <p:nvPr/>
        </p:nvSpPr>
        <p:spPr>
          <a:xfrm>
            <a:off x="8586779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6C5DA34-D8A5-8146-809A-FEA2EED49C0A}"/>
              </a:ext>
            </a:extLst>
          </p:cNvPr>
          <p:cNvSpPr/>
          <p:nvPr/>
        </p:nvSpPr>
        <p:spPr>
          <a:xfrm>
            <a:off x="9082081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5A9AA6-F1A9-2E4C-B355-4BA252C628A7}"/>
              </a:ext>
            </a:extLst>
          </p:cNvPr>
          <p:cNvSpPr txBox="1"/>
          <p:nvPr/>
        </p:nvSpPr>
        <p:spPr>
          <a:xfrm>
            <a:off x="10131895" y="2789549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8A5A05D-1DBC-5842-A3C1-883E48BCA989}"/>
              </a:ext>
            </a:extLst>
          </p:cNvPr>
          <p:cNvSpPr txBox="1"/>
          <p:nvPr/>
        </p:nvSpPr>
        <p:spPr>
          <a:xfrm>
            <a:off x="10131894" y="3260674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732583-ED9C-1D4B-880B-E3608CFD9AFA}"/>
              </a:ext>
            </a:extLst>
          </p:cNvPr>
          <p:cNvSpPr txBox="1"/>
          <p:nvPr/>
        </p:nvSpPr>
        <p:spPr>
          <a:xfrm>
            <a:off x="10131893" y="3731799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8EF22F-BE7C-D849-86F4-4FC561F3E891}"/>
              </a:ext>
            </a:extLst>
          </p:cNvPr>
          <p:cNvSpPr txBox="1"/>
          <p:nvPr/>
        </p:nvSpPr>
        <p:spPr>
          <a:xfrm>
            <a:off x="10131892" y="4202924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967D760-F3E7-2D4E-93D2-C03E07F4EBBF}"/>
              </a:ext>
            </a:extLst>
          </p:cNvPr>
          <p:cNvSpPr txBox="1"/>
          <p:nvPr/>
        </p:nvSpPr>
        <p:spPr>
          <a:xfrm>
            <a:off x="10131891" y="466908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6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164F093-F7D5-C946-81C6-4857A330F59D}"/>
              </a:ext>
            </a:extLst>
          </p:cNvPr>
          <p:cNvSpPr/>
          <p:nvPr/>
        </p:nvSpPr>
        <p:spPr>
          <a:xfrm>
            <a:off x="7058018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49D43C0-5E66-0545-882E-F126A21B2DA8}"/>
              </a:ext>
            </a:extLst>
          </p:cNvPr>
          <p:cNvSpPr/>
          <p:nvPr/>
        </p:nvSpPr>
        <p:spPr>
          <a:xfrm>
            <a:off x="7567605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5AC1D40-7FA7-B942-820D-43B8456E714B}"/>
              </a:ext>
            </a:extLst>
          </p:cNvPr>
          <p:cNvSpPr/>
          <p:nvPr/>
        </p:nvSpPr>
        <p:spPr>
          <a:xfrm>
            <a:off x="8077192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586F2EC-90E9-D94D-9695-2CE410F27910}"/>
              </a:ext>
            </a:extLst>
          </p:cNvPr>
          <p:cNvSpPr/>
          <p:nvPr/>
        </p:nvSpPr>
        <p:spPr>
          <a:xfrm>
            <a:off x="8586779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9EE3504-BF7A-8042-99CE-0B099BA456EA}"/>
              </a:ext>
            </a:extLst>
          </p:cNvPr>
          <p:cNvSpPr/>
          <p:nvPr/>
        </p:nvSpPr>
        <p:spPr>
          <a:xfrm>
            <a:off x="9082081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C03E8D5-3F9F-6845-80EE-F8E52E460887}"/>
              </a:ext>
            </a:extLst>
          </p:cNvPr>
          <p:cNvSpPr/>
          <p:nvPr/>
        </p:nvSpPr>
        <p:spPr>
          <a:xfrm>
            <a:off x="9558324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44EDA45-DD02-014A-9A79-A3C8F4AFC6EF}"/>
              </a:ext>
            </a:extLst>
          </p:cNvPr>
          <p:cNvSpPr txBox="1"/>
          <p:nvPr/>
        </p:nvSpPr>
        <p:spPr>
          <a:xfrm>
            <a:off x="10151227" y="5135238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7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A88493-26A2-0943-B445-9D29DEBA69D9}"/>
              </a:ext>
            </a:extLst>
          </p:cNvPr>
          <p:cNvSpPr txBox="1"/>
          <p:nvPr/>
        </p:nvSpPr>
        <p:spPr>
          <a:xfrm>
            <a:off x="6323710" y="326067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EC46025-6AC1-8245-96F0-525DD5629E7A}"/>
              </a:ext>
            </a:extLst>
          </p:cNvPr>
          <p:cNvSpPr txBox="1"/>
          <p:nvPr/>
        </p:nvSpPr>
        <p:spPr>
          <a:xfrm>
            <a:off x="6318446" y="374715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7854353-0966-CD40-9448-D22CA8A9F222}"/>
              </a:ext>
            </a:extLst>
          </p:cNvPr>
          <p:cNvSpPr txBox="1"/>
          <p:nvPr/>
        </p:nvSpPr>
        <p:spPr>
          <a:xfrm>
            <a:off x="6327430" y="421749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2E2596-A3EF-0942-839D-09746D059F37}"/>
              </a:ext>
            </a:extLst>
          </p:cNvPr>
          <p:cNvSpPr txBox="1"/>
          <p:nvPr/>
        </p:nvSpPr>
        <p:spPr>
          <a:xfrm>
            <a:off x="6325589" y="470397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1CA5D8-2578-7842-BCB5-06CC0E4E8E2B}"/>
              </a:ext>
            </a:extLst>
          </p:cNvPr>
          <p:cNvSpPr txBox="1"/>
          <p:nvPr/>
        </p:nvSpPr>
        <p:spPr>
          <a:xfrm>
            <a:off x="6335118" y="5137411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57338-4FF2-D1BD-BA6F-64CDE09FC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068002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7D8D2-56B7-2344-A0B5-A718B7665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Amortized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885E5-E55C-AD4A-9FE3-3CBCF96F3B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Same data structure</a:t>
            </a:r>
          </a:p>
          <a:p>
            <a:r>
              <a:rPr lang="en-NO" dirty="0"/>
              <a:t>Sequence of operations</a:t>
            </a:r>
          </a:p>
          <a:p>
            <a:endParaRPr lang="en-NO" dirty="0"/>
          </a:p>
          <a:p>
            <a:endParaRPr lang="en-NO" dirty="0"/>
          </a:p>
          <a:p>
            <a:r>
              <a:rPr lang="en-NO" dirty="0"/>
              <a:t>3 methods</a:t>
            </a:r>
          </a:p>
          <a:p>
            <a:pPr lvl="1"/>
            <a:r>
              <a:rPr lang="en-NO" dirty="0"/>
              <a:t>Aggregate method</a:t>
            </a:r>
          </a:p>
          <a:p>
            <a:pPr lvl="1"/>
            <a:r>
              <a:rPr lang="en-NO" dirty="0"/>
              <a:t>Banker’s method</a:t>
            </a:r>
          </a:p>
          <a:p>
            <a:pPr lvl="1"/>
            <a:r>
              <a:rPr lang="en-NO" dirty="0"/>
              <a:t>Physicist’s method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45EC06-D269-694A-89F2-EFBDACFD4151}"/>
              </a:ext>
            </a:extLst>
          </p:cNvPr>
          <p:cNvSpPr/>
          <p:nvPr/>
        </p:nvSpPr>
        <p:spPr>
          <a:xfrm>
            <a:off x="7058018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49C6C9-C91B-3447-8887-12E8CB0E0A66}"/>
              </a:ext>
            </a:extLst>
          </p:cNvPr>
          <p:cNvSpPr/>
          <p:nvPr/>
        </p:nvSpPr>
        <p:spPr>
          <a:xfrm>
            <a:off x="7567605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33655B6-9B66-B043-BB68-C6AFB7FBF88A}"/>
              </a:ext>
            </a:extLst>
          </p:cNvPr>
          <p:cNvSpPr/>
          <p:nvPr/>
        </p:nvSpPr>
        <p:spPr>
          <a:xfrm>
            <a:off x="7058018" y="277419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962E9B1-B933-974A-8E1F-4A4FBDDD704F}"/>
              </a:ext>
            </a:extLst>
          </p:cNvPr>
          <p:cNvSpPr/>
          <p:nvPr/>
        </p:nvSpPr>
        <p:spPr>
          <a:xfrm>
            <a:off x="7567605" y="2774190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EB0ED-2D9D-2741-80ED-CF19578F35A6}"/>
              </a:ext>
            </a:extLst>
          </p:cNvPr>
          <p:cNvSpPr/>
          <p:nvPr/>
        </p:nvSpPr>
        <p:spPr>
          <a:xfrm>
            <a:off x="7058018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F7749C6-5C03-1941-A89F-68A8CF917845}"/>
              </a:ext>
            </a:extLst>
          </p:cNvPr>
          <p:cNvSpPr/>
          <p:nvPr/>
        </p:nvSpPr>
        <p:spPr>
          <a:xfrm>
            <a:off x="7567605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B0A791D-0C5D-D24F-B7EC-28BB80B9EF6F}"/>
              </a:ext>
            </a:extLst>
          </p:cNvPr>
          <p:cNvSpPr/>
          <p:nvPr/>
        </p:nvSpPr>
        <p:spPr>
          <a:xfrm>
            <a:off x="7058018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39BE51-0FE0-EA42-A7BE-511C1586046F}"/>
              </a:ext>
            </a:extLst>
          </p:cNvPr>
          <p:cNvSpPr/>
          <p:nvPr/>
        </p:nvSpPr>
        <p:spPr>
          <a:xfrm>
            <a:off x="7567605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2C47218-143E-9C45-AE8B-C5E108C40361}"/>
              </a:ext>
            </a:extLst>
          </p:cNvPr>
          <p:cNvSpPr/>
          <p:nvPr/>
        </p:nvSpPr>
        <p:spPr>
          <a:xfrm>
            <a:off x="8077192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8350125-57F0-934F-B3CD-BE4B7259BD48}"/>
              </a:ext>
            </a:extLst>
          </p:cNvPr>
          <p:cNvSpPr/>
          <p:nvPr/>
        </p:nvSpPr>
        <p:spPr>
          <a:xfrm>
            <a:off x="7058018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33BF589-2B4A-5540-83F8-E3C76DE3A271}"/>
              </a:ext>
            </a:extLst>
          </p:cNvPr>
          <p:cNvSpPr/>
          <p:nvPr/>
        </p:nvSpPr>
        <p:spPr>
          <a:xfrm>
            <a:off x="7567605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8BCC83E-4A8F-354E-9D1A-31F227E3725C}"/>
              </a:ext>
            </a:extLst>
          </p:cNvPr>
          <p:cNvSpPr/>
          <p:nvPr/>
        </p:nvSpPr>
        <p:spPr>
          <a:xfrm>
            <a:off x="8077192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7523984-9233-D14C-A576-5950F80AC2D5}"/>
              </a:ext>
            </a:extLst>
          </p:cNvPr>
          <p:cNvSpPr/>
          <p:nvPr/>
        </p:nvSpPr>
        <p:spPr>
          <a:xfrm>
            <a:off x="8586779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418033-995E-614A-9035-49C8DFD91893}"/>
              </a:ext>
            </a:extLst>
          </p:cNvPr>
          <p:cNvSpPr/>
          <p:nvPr/>
        </p:nvSpPr>
        <p:spPr>
          <a:xfrm>
            <a:off x="7058018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D81E7D1-AC9C-0C48-95E8-2FDCD107362D}"/>
              </a:ext>
            </a:extLst>
          </p:cNvPr>
          <p:cNvSpPr/>
          <p:nvPr/>
        </p:nvSpPr>
        <p:spPr>
          <a:xfrm>
            <a:off x="7567605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674EDF1-2175-3A44-B355-3E2F7D1FE443}"/>
              </a:ext>
            </a:extLst>
          </p:cNvPr>
          <p:cNvSpPr/>
          <p:nvPr/>
        </p:nvSpPr>
        <p:spPr>
          <a:xfrm>
            <a:off x="8077192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BF968BA-7372-8047-B3D6-4424AF316B21}"/>
              </a:ext>
            </a:extLst>
          </p:cNvPr>
          <p:cNvSpPr/>
          <p:nvPr/>
        </p:nvSpPr>
        <p:spPr>
          <a:xfrm>
            <a:off x="8586779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9869C7-8187-0F4E-B2A8-3284D8C15DFC}"/>
              </a:ext>
            </a:extLst>
          </p:cNvPr>
          <p:cNvSpPr/>
          <p:nvPr/>
        </p:nvSpPr>
        <p:spPr>
          <a:xfrm>
            <a:off x="9082081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23BC1D-F11B-4E4F-9654-8B3D77450734}"/>
              </a:ext>
            </a:extLst>
          </p:cNvPr>
          <p:cNvSpPr txBox="1"/>
          <p:nvPr/>
        </p:nvSpPr>
        <p:spPr>
          <a:xfrm>
            <a:off x="10131895" y="2789549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FDEB00C-9935-6F48-B119-ECFAB28ECD2C}"/>
              </a:ext>
            </a:extLst>
          </p:cNvPr>
          <p:cNvSpPr txBox="1"/>
          <p:nvPr/>
        </p:nvSpPr>
        <p:spPr>
          <a:xfrm>
            <a:off x="10131894" y="3260674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C2CB54C-8354-3243-ADAB-BCF3BBB5C245}"/>
              </a:ext>
            </a:extLst>
          </p:cNvPr>
          <p:cNvSpPr txBox="1"/>
          <p:nvPr/>
        </p:nvSpPr>
        <p:spPr>
          <a:xfrm>
            <a:off x="10131893" y="3731799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987548E-D4DA-064F-A5AB-1E7864FB1504}"/>
              </a:ext>
            </a:extLst>
          </p:cNvPr>
          <p:cNvSpPr txBox="1"/>
          <p:nvPr/>
        </p:nvSpPr>
        <p:spPr>
          <a:xfrm>
            <a:off x="10131892" y="4202924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07266F2-4EFE-6148-B1B8-C2F512A2BB3C}"/>
              </a:ext>
            </a:extLst>
          </p:cNvPr>
          <p:cNvSpPr txBox="1"/>
          <p:nvPr/>
        </p:nvSpPr>
        <p:spPr>
          <a:xfrm>
            <a:off x="10131891" y="466908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6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10C0106-0E94-5C4A-9E49-80938E8BBD82}"/>
              </a:ext>
            </a:extLst>
          </p:cNvPr>
          <p:cNvSpPr/>
          <p:nvPr/>
        </p:nvSpPr>
        <p:spPr>
          <a:xfrm>
            <a:off x="7058018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6019A57-E4B6-E74A-AC20-A841E4D2039E}"/>
              </a:ext>
            </a:extLst>
          </p:cNvPr>
          <p:cNvSpPr/>
          <p:nvPr/>
        </p:nvSpPr>
        <p:spPr>
          <a:xfrm>
            <a:off x="7567605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C323D7-0FAE-5342-BB2B-C73914E52967}"/>
              </a:ext>
            </a:extLst>
          </p:cNvPr>
          <p:cNvSpPr/>
          <p:nvPr/>
        </p:nvSpPr>
        <p:spPr>
          <a:xfrm>
            <a:off x="8077192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18BABF1-AD76-FB4F-9544-F376BE9EEDAB}"/>
              </a:ext>
            </a:extLst>
          </p:cNvPr>
          <p:cNvSpPr/>
          <p:nvPr/>
        </p:nvSpPr>
        <p:spPr>
          <a:xfrm>
            <a:off x="8586779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7A2374A-DD03-7246-BBB3-DF646B5FA436}"/>
              </a:ext>
            </a:extLst>
          </p:cNvPr>
          <p:cNvSpPr/>
          <p:nvPr/>
        </p:nvSpPr>
        <p:spPr>
          <a:xfrm>
            <a:off x="9082081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30856F9-B875-F647-8578-320FBA32E9F3}"/>
              </a:ext>
            </a:extLst>
          </p:cNvPr>
          <p:cNvSpPr/>
          <p:nvPr/>
        </p:nvSpPr>
        <p:spPr>
          <a:xfrm>
            <a:off x="9558324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25EDD83-30B1-5149-B686-A28DBF28D0D7}"/>
              </a:ext>
            </a:extLst>
          </p:cNvPr>
          <p:cNvSpPr txBox="1"/>
          <p:nvPr/>
        </p:nvSpPr>
        <p:spPr>
          <a:xfrm>
            <a:off x="10151227" y="5135238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7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0A741AA-2BE3-0E46-BF43-E962E76DB74C}"/>
              </a:ext>
            </a:extLst>
          </p:cNvPr>
          <p:cNvSpPr txBox="1"/>
          <p:nvPr/>
        </p:nvSpPr>
        <p:spPr>
          <a:xfrm>
            <a:off x="6323710" y="326067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9C7CB66-DEF0-994D-B2A6-30ED98B91055}"/>
              </a:ext>
            </a:extLst>
          </p:cNvPr>
          <p:cNvSpPr txBox="1"/>
          <p:nvPr/>
        </p:nvSpPr>
        <p:spPr>
          <a:xfrm>
            <a:off x="6318446" y="374715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F5EE49E-AFCA-944B-B72E-EE3EDAC76372}"/>
              </a:ext>
            </a:extLst>
          </p:cNvPr>
          <p:cNvSpPr txBox="1"/>
          <p:nvPr/>
        </p:nvSpPr>
        <p:spPr>
          <a:xfrm>
            <a:off x="6327430" y="421749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AE9B09B-18A6-644A-A198-6190A208B4EB}"/>
              </a:ext>
            </a:extLst>
          </p:cNvPr>
          <p:cNvSpPr txBox="1"/>
          <p:nvPr/>
        </p:nvSpPr>
        <p:spPr>
          <a:xfrm>
            <a:off x="6325589" y="470397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0521B08-E592-8F45-B326-22741CBFE35E}"/>
              </a:ext>
            </a:extLst>
          </p:cNvPr>
          <p:cNvSpPr txBox="1"/>
          <p:nvPr/>
        </p:nvSpPr>
        <p:spPr>
          <a:xfrm>
            <a:off x="6335118" y="5137411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A85F7B-867F-DBB2-EE14-C52B175B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26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730934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E1683-F517-084E-8684-623CCB375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Amortized vs. Average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2BF526-0989-A84D-B660-247E28DF7A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Average Case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B9F0C7-1C23-D543-9947-EC9469C41C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O" dirty="0"/>
              <a:t>One operations</a:t>
            </a:r>
          </a:p>
          <a:p>
            <a:r>
              <a:rPr lang="en-NO" dirty="0"/>
              <a:t>Many possible inputs</a:t>
            </a:r>
          </a:p>
          <a:p>
            <a:r>
              <a:rPr lang="en-NO" dirty="0"/>
              <a:t>Probabilistic assumption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D22C31E-3682-8E45-8AB8-1EC603E722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NO" dirty="0"/>
              <a:t>Amortized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91F9528-8D79-E64A-98CE-8DFA4AAB3F3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NO" dirty="0"/>
              <a:t>Many operations</a:t>
            </a:r>
          </a:p>
          <a:p>
            <a:r>
              <a:rPr lang="en-NO" dirty="0"/>
              <a:t>One data structure</a:t>
            </a:r>
          </a:p>
          <a:p>
            <a:r>
              <a:rPr lang="en-NO" dirty="0"/>
              <a:t>Often, for “house cleaning” in the data structure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3A8A7B-68FA-1EB6-C857-BCF469743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27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900758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DC23C-916E-DA4A-AE0D-4D039525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774"/>
            <a:ext cx="4090261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The Aggregate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3D2C8-5FE6-ED4D-9BDF-28BB8964F0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848350" cy="4351338"/>
          </a:xfrm>
        </p:spPr>
        <p:txBody>
          <a:bodyPr/>
          <a:lstStyle/>
          <a:p>
            <a:endParaRPr lang="en-NO"/>
          </a:p>
          <a:p>
            <a:endParaRPr lang="en-NO"/>
          </a:p>
          <a:p>
            <a:endParaRPr lang="en-NO" dirty="0"/>
          </a:p>
        </p:txBody>
      </p:sp>
      <p:pic>
        <p:nvPicPr>
          <p:cNvPr id="43" name="Picture 42" descr="A picture containing music&#10;&#10;Description automatically generated">
            <a:extLst>
              <a:ext uri="{FF2B5EF4-FFF2-40B4-BE49-F238E27FC236}">
                <a16:creationId xmlns:a16="http://schemas.microsoft.com/office/drawing/2014/main" id="{896E8197-1A3F-B047-B6DB-980168DEF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188" y="0"/>
            <a:ext cx="6858000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548B967-E672-BB47-BF74-8D4612D47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72" y="3110118"/>
            <a:ext cx="4588789" cy="63776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D0C614-0704-A5B1-4F9B-92DA56543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28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7963474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AD0EF-5A94-F348-BFB4-7FC3202AD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The Aggregate method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8FA3B6-DFC9-D345-B994-673688C4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2" y="477801"/>
            <a:ext cx="3706336" cy="5902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DD9928-8D6D-394A-91F0-1C3ECCBB5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376" y="3155304"/>
            <a:ext cx="4203485" cy="10227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033403-B9DD-AA40-8335-B776B636D79E}"/>
              </a:ext>
            </a:extLst>
          </p:cNvPr>
          <p:cNvSpPr txBox="1"/>
          <p:nvPr/>
        </p:nvSpPr>
        <p:spPr>
          <a:xfrm>
            <a:off x="838200" y="2490472"/>
            <a:ext cx="3347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An efficiency model: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101ABA-1DBD-3337-2EC1-FC4CF8AAE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29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629675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EFC2E-8A46-8C50-6932-A09BFE26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Best Case?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Insertion in a sequence</a:t>
            </a:r>
            <a:endParaRPr lang="en-NO" dirty="0">
              <a:latin typeface="Montserrat" pitchFamily="2" charset="7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06DBEB9-55E1-30CF-EC02-D86A31EC989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123688" cy="4351338"/>
              </a:xfrm>
            </p:spPr>
            <p:txBody>
              <a:bodyPr anchor="ctr"/>
              <a:lstStyle/>
              <a:p>
                <a:r>
                  <a:rPr lang="en-NO" dirty="0"/>
                  <a:t>Array is not full</a:t>
                </a:r>
              </a:p>
              <a:p>
                <a:r>
                  <a:rPr lang="en-NO" dirty="0"/>
                  <a:t>Insertion at the end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b-NO">
                        <a:latin typeface="Cambria Math" panose="02040503050406030204" pitchFamily="18" charset="0"/>
                      </a:rPr>
                      <m:t>Θ</m:t>
                    </m:r>
                    <m:r>
                      <a:rPr lang="nb-NO" i="1">
                        <a:latin typeface="Cambria Math" panose="02040503050406030204" pitchFamily="18" charset="0"/>
                      </a:rPr>
                      <m:t>(1)</m:t>
                    </m:r>
                  </m:oMath>
                </a14:m>
                <a:endParaRPr lang="en-NO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06DBEB9-55E1-30CF-EC02-D86A31EC989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123688" cy="4351338"/>
              </a:xfrm>
              <a:blipFill>
                <a:blip r:embed="rId2"/>
                <a:stretch>
                  <a:fillRect l="-1733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62A55E-35F3-D093-A8C8-40A9CFCF9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</a:t>
            </a:fld>
            <a:endParaRPr lang="en-NO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70754B2-2218-44EF-6F0F-5278672E380C}"/>
              </a:ext>
            </a:extLst>
          </p:cNvPr>
          <p:cNvCxnSpPr/>
          <p:nvPr/>
        </p:nvCxnSpPr>
        <p:spPr>
          <a:xfrm flipV="1">
            <a:off x="6559296" y="1828800"/>
            <a:ext cx="0" cy="432816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14A06AC-5C9C-F277-405F-BAFE4A674588}"/>
              </a:ext>
            </a:extLst>
          </p:cNvPr>
          <p:cNvCxnSpPr>
            <a:cxnSpLocks/>
          </p:cNvCxnSpPr>
          <p:nvPr/>
        </p:nvCxnSpPr>
        <p:spPr>
          <a:xfrm>
            <a:off x="6268122" y="5913120"/>
            <a:ext cx="5085678" cy="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1C76B9-87DE-1AB4-7C69-035B767410A8}"/>
              </a:ext>
            </a:extLst>
          </p:cNvPr>
          <p:cNvSpPr txBox="1"/>
          <p:nvPr/>
        </p:nvSpPr>
        <p:spPr>
          <a:xfrm>
            <a:off x="10053188" y="5987018"/>
            <a:ext cx="1176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input size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E75A7F-131D-CE90-58BE-C84A657CD209}"/>
              </a:ext>
            </a:extLst>
          </p:cNvPr>
          <p:cNvSpPr txBox="1"/>
          <p:nvPr/>
        </p:nvSpPr>
        <p:spPr>
          <a:xfrm rot="16200000">
            <a:off x="5945151" y="2081900"/>
            <a:ext cx="5677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size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A76ACF-6AE0-8016-7BF1-D41778FA7BB7}"/>
              </a:ext>
            </a:extLst>
          </p:cNvPr>
          <p:cNvCxnSpPr/>
          <p:nvPr/>
        </p:nvCxnSpPr>
        <p:spPr>
          <a:xfrm>
            <a:off x="6559296" y="5352288"/>
            <a:ext cx="4670817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196D0D8-8A37-064C-8C52-31A2AB416284}"/>
                  </a:ext>
                </a:extLst>
              </p:cNvPr>
              <p:cNvSpPr txBox="1"/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b-NO" b="0" i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lang="en-NO" dirty="0">
                  <a:solidFill>
                    <a:schemeClr val="accent6"/>
                  </a:solidFill>
                </a:endParaRP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196D0D8-8A37-064C-8C52-31A2AB4162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blipFill>
                <a:blip r:embed="rId3"/>
                <a:stretch>
                  <a:fillRect l="-6818" r="-13636" b="-391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73077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A1427-7DC0-354B-8BF4-312D02128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5181600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The Banker’s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BC897-9FC8-C745-8317-7E90DFD9706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We sell our algorithms as a service</a:t>
            </a:r>
          </a:p>
          <a:p>
            <a:r>
              <a:rPr lang="en-NO" dirty="0"/>
              <a:t>We pay for the CPU &amp; Memory we use</a:t>
            </a:r>
          </a:p>
          <a:p>
            <a:pPr lvl="1"/>
            <a:r>
              <a:rPr lang="en-GB" dirty="0"/>
              <a:t>S</a:t>
            </a:r>
            <a:r>
              <a:rPr lang="en-NO" dirty="0"/>
              <a:t>ome operation are more expensive than other</a:t>
            </a:r>
          </a:p>
          <a:p>
            <a:r>
              <a:rPr lang="en-NO" dirty="0"/>
              <a:t>How much shall we charge to make a living?</a:t>
            </a:r>
          </a:p>
        </p:txBody>
      </p:sp>
      <p:pic>
        <p:nvPicPr>
          <p:cNvPr id="7" name="Picture 6" descr="Different sizes of piggybanks in pastel colours">
            <a:extLst>
              <a:ext uri="{FF2B5EF4-FFF2-40B4-BE49-F238E27FC236}">
                <a16:creationId xmlns:a16="http://schemas.microsoft.com/office/drawing/2014/main" id="{2F7A169E-018C-FF40-BB11-07F7A9FE5C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33" r="14814"/>
          <a:stretch/>
        </p:blipFill>
        <p:spPr>
          <a:xfrm>
            <a:off x="6384758" y="0"/>
            <a:ext cx="5807242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D2ABF-7DCE-EA25-C6C9-261CA80CB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30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4486443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0CB52-48E5-7C40-9AA4-425C77CCD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Banker’s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48347-03CB-7441-9C99-CE4447EB9EB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NO" dirty="0"/>
              <a:t>Devise a “gain” for each operation</a:t>
            </a:r>
          </a:p>
          <a:p>
            <a:pPr marL="457200" indent="-457200">
              <a:buFont typeface="+mj-lt"/>
              <a:buAutoNum type="arabicPeriod"/>
            </a:pPr>
            <a:r>
              <a:rPr lang="en-NO" dirty="0"/>
              <a:t>Show that the balance never gets negative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Y</a:t>
            </a:r>
            <a:r>
              <a:rPr lang="en-NO" dirty="0"/>
              <a:t>our gain is your upper bound</a:t>
            </a:r>
          </a:p>
          <a:p>
            <a:endParaRPr lang="en-NO" dirty="0"/>
          </a:p>
          <a:p>
            <a:endParaRPr lang="en-NO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6DD335-C1D5-9D42-B2D7-CD529A1DF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0" y="5079598"/>
            <a:ext cx="7366000" cy="444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CA61F-F6D4-4097-771D-54D888F67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31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467085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6FE07-060F-6F45-BE1F-A8C96BA51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Example: Adding k new buckets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B0E2FD-E25E-5F48-93B0-2C3FE2A74A7A}"/>
              </a:ext>
            </a:extLst>
          </p:cNvPr>
          <p:cNvSpPr txBox="1">
            <a:spLocks/>
          </p:cNvSpPr>
          <p:nvPr/>
        </p:nvSpPr>
        <p:spPr>
          <a:xfrm>
            <a:off x="1021645" y="1860884"/>
            <a:ext cx="10159702" cy="4207335"/>
          </a:xfrm>
          <a:prstGeom prst="rect">
            <a:avLst/>
          </a:prstGeom>
          <a:solidFill>
            <a:schemeClr val="bg2"/>
          </a:solidFill>
        </p:spPr>
        <p:txBody>
          <a:bodyPr vert="horz" wrap="square" lIns="91440" tIns="90000" rIns="91440" bIns="9000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dynamic_push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chemeClr val="accent3"/>
                </a:solidFill>
                <a:highlight>
                  <a:srgbClr val="4C5669"/>
                </a:highlight>
                <a:latin typeface="Share Tech Mono" panose="020B0509050000020004" pitchFamily="49" charset="77"/>
              </a:rPr>
              <a:t>     array-&gt;capacity += 5;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malloc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sizeof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for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index=0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index&lt;array-&gt;length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index++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   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}</a:t>
            </a:r>
            <a:endParaRPr lang="en-GB" dirty="0">
              <a:solidFill>
                <a:srgbClr val="4C566A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free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1; </a:t>
            </a:r>
            <a:r>
              <a:rPr lang="en-GB" dirty="0">
                <a:solidFill>
                  <a:schemeClr val="bg1"/>
                </a:solidFill>
                <a:latin typeface="Share Tech Mono" panose="020B0509050000020004" pitchFamily="49" charset="77"/>
              </a:rPr>
              <a:t>// </a:t>
            </a:r>
            <a:r>
              <a:rPr lang="en-GB" dirty="0" err="1">
                <a:solidFill>
                  <a:schemeClr val="bg1"/>
                </a:solidFill>
                <a:latin typeface="Share Tech Mono" panose="020B0509050000020004" pitchFamily="49" charset="77"/>
              </a:rPr>
              <a:t>Prout</a:t>
            </a:r>
            <a:endParaRPr lang="en-GB" dirty="0">
              <a:solidFill>
                <a:schemeClr val="bg1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E3249C-0855-9113-ED97-7412C0980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4127759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10837-5B05-F746-98EA-1B7437C23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it Cost?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9AF9BD-5BE5-724F-BEA5-E4DAEE1E3BEE}"/>
              </a:ext>
            </a:extLst>
          </p:cNvPr>
          <p:cNvSpPr/>
          <p:nvPr/>
        </p:nvSpPr>
        <p:spPr>
          <a:xfrm>
            <a:off x="176780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141A44-2D54-E040-9AD3-16E24C2A0475}"/>
              </a:ext>
            </a:extLst>
          </p:cNvPr>
          <p:cNvSpPr/>
          <p:nvPr/>
        </p:nvSpPr>
        <p:spPr>
          <a:xfrm>
            <a:off x="223507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7DC4D2-64A2-034E-B2E6-DF370E96CEB3}"/>
              </a:ext>
            </a:extLst>
          </p:cNvPr>
          <p:cNvSpPr/>
          <p:nvPr/>
        </p:nvSpPr>
        <p:spPr>
          <a:xfrm>
            <a:off x="269743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58D75B-1873-0B4D-8B8F-B14C89D33EE7}"/>
              </a:ext>
            </a:extLst>
          </p:cNvPr>
          <p:cNvSpPr/>
          <p:nvPr/>
        </p:nvSpPr>
        <p:spPr>
          <a:xfrm>
            <a:off x="315978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7FE640-E418-5A4F-8705-90FCE0A10B8B}"/>
              </a:ext>
            </a:extLst>
          </p:cNvPr>
          <p:cNvSpPr/>
          <p:nvPr/>
        </p:nvSpPr>
        <p:spPr>
          <a:xfrm>
            <a:off x="3622143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22E92A-A632-274E-8D92-01AE3627E2AE}"/>
              </a:ext>
            </a:extLst>
          </p:cNvPr>
          <p:cNvSpPr/>
          <p:nvPr/>
        </p:nvSpPr>
        <p:spPr>
          <a:xfrm>
            <a:off x="4104340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8A5F40-3388-5A40-9550-AE4C76A5BFAE}"/>
              </a:ext>
            </a:extLst>
          </p:cNvPr>
          <p:cNvSpPr/>
          <p:nvPr/>
        </p:nvSpPr>
        <p:spPr>
          <a:xfrm>
            <a:off x="4566696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5A55ED-9D4E-374C-9BE9-D3C04123A53E}"/>
              </a:ext>
            </a:extLst>
          </p:cNvPr>
          <p:cNvSpPr/>
          <p:nvPr/>
        </p:nvSpPr>
        <p:spPr>
          <a:xfrm>
            <a:off x="5029051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5DE5-8D67-A646-881C-16DAC2961583}"/>
              </a:ext>
            </a:extLst>
          </p:cNvPr>
          <p:cNvSpPr/>
          <p:nvPr/>
        </p:nvSpPr>
        <p:spPr>
          <a:xfrm>
            <a:off x="5491406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AFD701-B21A-C346-BC77-C50EBC65487B}"/>
              </a:ext>
            </a:extLst>
          </p:cNvPr>
          <p:cNvSpPr/>
          <p:nvPr/>
        </p:nvSpPr>
        <p:spPr>
          <a:xfrm>
            <a:off x="595376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DA694D-E78C-E446-B394-BB8A880BFF28}"/>
              </a:ext>
            </a:extLst>
          </p:cNvPr>
          <p:cNvSpPr/>
          <p:nvPr/>
        </p:nvSpPr>
        <p:spPr>
          <a:xfrm>
            <a:off x="641611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54B21F-9873-1749-8943-7AEEE50C9C2F}"/>
              </a:ext>
            </a:extLst>
          </p:cNvPr>
          <p:cNvSpPr/>
          <p:nvPr/>
        </p:nvSpPr>
        <p:spPr>
          <a:xfrm>
            <a:off x="687847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8396B6-B80F-074A-A690-5B476F915D0F}"/>
              </a:ext>
            </a:extLst>
          </p:cNvPr>
          <p:cNvSpPr/>
          <p:nvPr/>
        </p:nvSpPr>
        <p:spPr>
          <a:xfrm>
            <a:off x="734082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E97815A-556C-7344-B003-FD52FE26F6F3}"/>
              </a:ext>
            </a:extLst>
          </p:cNvPr>
          <p:cNvSpPr/>
          <p:nvPr/>
        </p:nvSpPr>
        <p:spPr>
          <a:xfrm>
            <a:off x="7803183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B16698-27C4-4344-B12A-D50931A60EE7}"/>
              </a:ext>
            </a:extLst>
          </p:cNvPr>
          <p:cNvSpPr/>
          <p:nvPr/>
        </p:nvSpPr>
        <p:spPr>
          <a:xfrm>
            <a:off x="826553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A53305-B3A8-D045-90D1-8DB6C58E8593}"/>
              </a:ext>
            </a:extLst>
          </p:cNvPr>
          <p:cNvSpPr/>
          <p:nvPr/>
        </p:nvSpPr>
        <p:spPr>
          <a:xfrm>
            <a:off x="4104340" y="5352388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7569274-694B-A74D-97F2-C2C3BA46D653}"/>
              </a:ext>
            </a:extLst>
          </p:cNvPr>
          <p:cNvSpPr/>
          <p:nvPr/>
        </p:nvSpPr>
        <p:spPr>
          <a:xfrm>
            <a:off x="4104340" y="506124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12D0D08-AFF4-1148-B631-05DF3E7F3BE6}"/>
              </a:ext>
            </a:extLst>
          </p:cNvPr>
          <p:cNvSpPr/>
          <p:nvPr/>
        </p:nvSpPr>
        <p:spPr>
          <a:xfrm>
            <a:off x="4104340" y="477010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0ABCBFF-BCE2-E04C-9C3E-9404D94F168D}"/>
              </a:ext>
            </a:extLst>
          </p:cNvPr>
          <p:cNvSpPr/>
          <p:nvPr/>
        </p:nvSpPr>
        <p:spPr>
          <a:xfrm>
            <a:off x="4104340" y="4478963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62E9A0-3C95-6B44-A6FF-7F26104A7DA5}"/>
              </a:ext>
            </a:extLst>
          </p:cNvPr>
          <p:cNvSpPr/>
          <p:nvPr/>
        </p:nvSpPr>
        <p:spPr>
          <a:xfrm>
            <a:off x="4104340" y="418782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7CE38E-BC12-EE49-BC91-F560A6390162}"/>
              </a:ext>
            </a:extLst>
          </p:cNvPr>
          <p:cNvSpPr/>
          <p:nvPr/>
        </p:nvSpPr>
        <p:spPr>
          <a:xfrm>
            <a:off x="4104340" y="391026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C232A3E-5A7B-044A-9901-663F7F30F9C0}"/>
              </a:ext>
            </a:extLst>
          </p:cNvPr>
          <p:cNvSpPr/>
          <p:nvPr/>
        </p:nvSpPr>
        <p:spPr>
          <a:xfrm>
            <a:off x="6414479" y="5352388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A59F47-D8B1-1042-B37A-67E776B3739F}"/>
              </a:ext>
            </a:extLst>
          </p:cNvPr>
          <p:cNvSpPr/>
          <p:nvPr/>
        </p:nvSpPr>
        <p:spPr>
          <a:xfrm>
            <a:off x="6413895" y="5075801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22527BB-C0C7-6743-AA87-B5CA247DEB69}"/>
              </a:ext>
            </a:extLst>
          </p:cNvPr>
          <p:cNvSpPr/>
          <p:nvPr/>
        </p:nvSpPr>
        <p:spPr>
          <a:xfrm>
            <a:off x="6413895" y="478466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7B1639C-76C1-534B-BFF4-2E40426F576C}"/>
              </a:ext>
            </a:extLst>
          </p:cNvPr>
          <p:cNvSpPr/>
          <p:nvPr/>
        </p:nvSpPr>
        <p:spPr>
          <a:xfrm>
            <a:off x="6413895" y="449351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ADD692D-1035-1345-B09C-81F0D35C05C9}"/>
              </a:ext>
            </a:extLst>
          </p:cNvPr>
          <p:cNvSpPr/>
          <p:nvPr/>
        </p:nvSpPr>
        <p:spPr>
          <a:xfrm>
            <a:off x="6413895" y="420237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1447C46-D1B3-6346-8222-5EDD975A4DAE}"/>
              </a:ext>
            </a:extLst>
          </p:cNvPr>
          <p:cNvSpPr/>
          <p:nvPr/>
        </p:nvSpPr>
        <p:spPr>
          <a:xfrm>
            <a:off x="6413895" y="392482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E3F953-5C50-5042-A243-09117E5E85F1}"/>
              </a:ext>
            </a:extLst>
          </p:cNvPr>
          <p:cNvSpPr/>
          <p:nvPr/>
        </p:nvSpPr>
        <p:spPr>
          <a:xfrm>
            <a:off x="6413895" y="364774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55E7F0-F7B6-5547-943A-D39189E14B4C}"/>
              </a:ext>
            </a:extLst>
          </p:cNvPr>
          <p:cNvSpPr/>
          <p:nvPr/>
        </p:nvSpPr>
        <p:spPr>
          <a:xfrm>
            <a:off x="6413895" y="335660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D911C0-E8A2-754D-B4C4-02A3EDA9864C}"/>
              </a:ext>
            </a:extLst>
          </p:cNvPr>
          <p:cNvSpPr/>
          <p:nvPr/>
        </p:nvSpPr>
        <p:spPr>
          <a:xfrm>
            <a:off x="6413895" y="306546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2307A46-A740-2C40-BA92-C969F705498D}"/>
              </a:ext>
            </a:extLst>
          </p:cNvPr>
          <p:cNvSpPr/>
          <p:nvPr/>
        </p:nvSpPr>
        <p:spPr>
          <a:xfrm>
            <a:off x="6413895" y="277432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91393D-2101-9842-8F86-58DAF2943C66}"/>
              </a:ext>
            </a:extLst>
          </p:cNvPr>
          <p:cNvSpPr/>
          <p:nvPr/>
        </p:nvSpPr>
        <p:spPr>
          <a:xfrm>
            <a:off x="6413895" y="249676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04AC7A7-79AC-B84E-AF6E-920D928AD459}"/>
              </a:ext>
            </a:extLst>
          </p:cNvPr>
          <p:cNvCxnSpPr>
            <a:cxnSpLocks/>
          </p:cNvCxnSpPr>
          <p:nvPr/>
        </p:nvCxnSpPr>
        <p:spPr>
          <a:xfrm>
            <a:off x="1615957" y="6032428"/>
            <a:ext cx="6971047" cy="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3AAD4F6-4AB7-9B43-B7E0-C230ABE6D8CD}"/>
              </a:ext>
            </a:extLst>
          </p:cNvPr>
          <p:cNvCxnSpPr>
            <a:cxnSpLocks/>
          </p:cNvCxnSpPr>
          <p:nvPr/>
        </p:nvCxnSpPr>
        <p:spPr>
          <a:xfrm flipH="1" flipV="1">
            <a:off x="1606007" y="2164000"/>
            <a:ext cx="9950" cy="385293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62BB793-F85C-7948-AEF7-04F3830D4665}"/>
              </a:ext>
            </a:extLst>
          </p:cNvPr>
          <p:cNvSpPr txBox="1"/>
          <p:nvPr/>
        </p:nvSpPr>
        <p:spPr>
          <a:xfrm>
            <a:off x="838200" y="2233073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time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136D450-85BB-6442-A65F-9B82CE51A014}"/>
              </a:ext>
            </a:extLst>
          </p:cNvPr>
          <p:cNvSpPr/>
          <p:nvPr/>
        </p:nvSpPr>
        <p:spPr>
          <a:xfrm>
            <a:off x="2854281" y="2558094"/>
            <a:ext cx="155956" cy="1455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774A50-A71E-DD42-8FD3-83176636FE9B}"/>
              </a:ext>
            </a:extLst>
          </p:cNvPr>
          <p:cNvSpPr txBox="1"/>
          <p:nvPr/>
        </p:nvSpPr>
        <p:spPr>
          <a:xfrm>
            <a:off x="1876128" y="2476991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D0D7EDD-F160-1241-8D5B-5DD1E531111B}"/>
              </a:ext>
            </a:extLst>
          </p:cNvPr>
          <p:cNvSpPr/>
          <p:nvPr/>
        </p:nvSpPr>
        <p:spPr>
          <a:xfrm>
            <a:off x="2851242" y="2838791"/>
            <a:ext cx="155956" cy="14557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F6145B3-A43E-4A40-BD59-B7F61337E96A}"/>
              </a:ext>
            </a:extLst>
          </p:cNvPr>
          <p:cNvSpPr txBox="1"/>
          <p:nvPr/>
        </p:nvSpPr>
        <p:spPr>
          <a:xfrm>
            <a:off x="1774692" y="2757688"/>
            <a:ext cx="109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allocation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7C6542D-5036-A34C-A7EB-BE6CF333E50E}"/>
              </a:ext>
            </a:extLst>
          </p:cNvPr>
          <p:cNvSpPr/>
          <p:nvPr/>
        </p:nvSpPr>
        <p:spPr>
          <a:xfrm>
            <a:off x="2854281" y="2280977"/>
            <a:ext cx="155956" cy="14557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8717D13-02AE-9646-A40D-9B402BFB4244}"/>
              </a:ext>
            </a:extLst>
          </p:cNvPr>
          <p:cNvSpPr txBox="1"/>
          <p:nvPr/>
        </p:nvSpPr>
        <p:spPr>
          <a:xfrm>
            <a:off x="2236804" y="2199874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copy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3B00723-11F9-CE47-BC02-45781822C4DB}"/>
              </a:ext>
            </a:extLst>
          </p:cNvPr>
          <p:cNvSpPr txBox="1"/>
          <p:nvPr/>
        </p:nvSpPr>
        <p:spPr>
          <a:xfrm>
            <a:off x="1796794" y="6032426"/>
            <a:ext cx="248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50F3C1C-6354-D449-AAA7-7CC7982F0753}"/>
              </a:ext>
            </a:extLst>
          </p:cNvPr>
          <p:cNvSpPr txBox="1"/>
          <p:nvPr/>
        </p:nvSpPr>
        <p:spPr>
          <a:xfrm>
            <a:off x="3624646" y="6032427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0E89859-4A76-5E46-B589-9BB749B26443}"/>
              </a:ext>
            </a:extLst>
          </p:cNvPr>
          <p:cNvSpPr txBox="1"/>
          <p:nvPr/>
        </p:nvSpPr>
        <p:spPr>
          <a:xfrm>
            <a:off x="5812873" y="6032428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C9D9AB-3DE3-6D4E-B73C-0E54B5C43286}"/>
              </a:ext>
            </a:extLst>
          </p:cNvPr>
          <p:cNvSpPr txBox="1"/>
          <p:nvPr/>
        </p:nvSpPr>
        <p:spPr>
          <a:xfrm>
            <a:off x="8137345" y="6032426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15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9F127E-CB88-4149-944D-99C7C1008130}"/>
              </a:ext>
            </a:extLst>
          </p:cNvPr>
          <p:cNvSpPr txBox="1"/>
          <p:nvPr/>
        </p:nvSpPr>
        <p:spPr>
          <a:xfrm>
            <a:off x="4593737" y="6328208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insertions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32950D2-9DD3-3842-A180-55EF5B43DB37}"/>
              </a:ext>
            </a:extLst>
          </p:cNvPr>
          <p:cNvCxnSpPr/>
          <p:nvPr/>
        </p:nvCxnSpPr>
        <p:spPr>
          <a:xfrm>
            <a:off x="4132387" y="3734836"/>
            <a:ext cx="2140759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CCF5D292-9C7E-9049-A281-90446828D450}"/>
                  </a:ext>
                </a:extLst>
              </p:cNvPr>
              <p:cNvSpPr txBox="1"/>
              <p:nvPr/>
            </p:nvSpPr>
            <p:spPr>
              <a:xfrm>
                <a:off x="4601528" y="3360886"/>
                <a:ext cx="1299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nb-NO" sz="1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NO" sz="1400" dirty="0">
                    <a:latin typeface="Montserrat" pitchFamily="2" charset="77"/>
                  </a:rPr>
                  <a:t>: expansion</a:t>
                </a:r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CCF5D292-9C7E-9049-A281-90446828D4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1528" y="3360886"/>
                <a:ext cx="1299202" cy="307777"/>
              </a:xfrm>
              <a:prstGeom prst="rect">
                <a:avLst/>
              </a:prstGeom>
              <a:blipFill>
                <a:blip r:embed="rId2"/>
                <a:stretch>
                  <a:fillRect t="-4000" r="-971" b="-16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Rectangle 62">
            <a:extLst>
              <a:ext uri="{FF2B5EF4-FFF2-40B4-BE49-F238E27FC236}">
                <a16:creationId xmlns:a16="http://schemas.microsoft.com/office/drawing/2014/main" id="{6E0DF276-BC04-564C-936B-5BBE6E60A1BB}"/>
              </a:ext>
            </a:extLst>
          </p:cNvPr>
          <p:cNvSpPr/>
          <p:nvPr/>
        </p:nvSpPr>
        <p:spPr>
          <a:xfrm>
            <a:off x="1767808" y="5363056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AD67C1E5-8FD1-5244-B297-8239FDC34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698" y="3264408"/>
            <a:ext cx="4180638" cy="90414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6F306A-1862-B5B5-BDE5-D704FE52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33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5430194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roup 257">
            <a:extLst>
              <a:ext uri="{FF2B5EF4-FFF2-40B4-BE49-F238E27FC236}">
                <a16:creationId xmlns:a16="http://schemas.microsoft.com/office/drawing/2014/main" id="{13524352-87C1-0245-848B-C43EBC6C6D1A}"/>
              </a:ext>
            </a:extLst>
          </p:cNvPr>
          <p:cNvGrpSpPr/>
          <p:nvPr/>
        </p:nvGrpSpPr>
        <p:grpSpPr>
          <a:xfrm>
            <a:off x="4102702" y="3914473"/>
            <a:ext cx="321466" cy="2024406"/>
            <a:chOff x="5018877" y="2157002"/>
            <a:chExt cx="321466" cy="2024406"/>
          </a:xfrm>
        </p:grpSpPr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DA95C0DE-7D92-9E40-A05A-FEAB81EA37E8}"/>
                </a:ext>
              </a:extLst>
            </p:cNvPr>
            <p:cNvSpPr/>
            <p:nvPr/>
          </p:nvSpPr>
          <p:spPr>
            <a:xfrm>
              <a:off x="5018877" y="389026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9DAFBFCB-302B-5548-B353-529AF9F5F4F4}"/>
                </a:ext>
              </a:extLst>
            </p:cNvPr>
            <p:cNvSpPr/>
            <p:nvPr/>
          </p:nvSpPr>
          <p:spPr>
            <a:xfrm>
              <a:off x="5018877" y="3599125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925DFE82-A390-0A45-BCF3-C3B06CFA7242}"/>
                </a:ext>
              </a:extLst>
            </p:cNvPr>
            <p:cNvSpPr/>
            <p:nvPr/>
          </p:nvSpPr>
          <p:spPr>
            <a:xfrm>
              <a:off x="5018877" y="3307983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84570E62-564C-3348-99CB-BE788D8F5F6D}"/>
                </a:ext>
              </a:extLst>
            </p:cNvPr>
            <p:cNvSpPr/>
            <p:nvPr/>
          </p:nvSpPr>
          <p:spPr>
            <a:xfrm>
              <a:off x="5018877" y="3016842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E0E30439-7FE5-1740-B30B-E5770D2CEB44}"/>
                </a:ext>
              </a:extLst>
            </p:cNvPr>
            <p:cNvSpPr/>
            <p:nvPr/>
          </p:nvSpPr>
          <p:spPr>
            <a:xfrm>
              <a:off x="5018877" y="2725700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84BD7048-0E3B-E041-864A-70D5271229B5}"/>
                </a:ext>
              </a:extLst>
            </p:cNvPr>
            <p:cNvSpPr/>
            <p:nvPr/>
          </p:nvSpPr>
          <p:spPr>
            <a:xfrm>
              <a:off x="5018877" y="243455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D392E467-B490-0D45-AE1E-7EFEB146C9EC}"/>
                </a:ext>
              </a:extLst>
            </p:cNvPr>
            <p:cNvSpPr/>
            <p:nvPr/>
          </p:nvSpPr>
          <p:spPr>
            <a:xfrm>
              <a:off x="5018877" y="2157002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FA04587F-6C9F-504B-970B-ADDFA76A37C4}"/>
              </a:ext>
            </a:extLst>
          </p:cNvPr>
          <p:cNvGrpSpPr/>
          <p:nvPr/>
        </p:nvGrpSpPr>
        <p:grpSpPr>
          <a:xfrm>
            <a:off x="6412257" y="2476991"/>
            <a:ext cx="323688" cy="3437904"/>
            <a:chOff x="5179610" y="879606"/>
            <a:chExt cx="323688" cy="3437904"/>
          </a:xfrm>
        </p:grpSpPr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FA8E4157-BAFC-574B-B97B-BF0DE8AA214D}"/>
                </a:ext>
              </a:extLst>
            </p:cNvPr>
            <p:cNvSpPr/>
            <p:nvPr/>
          </p:nvSpPr>
          <p:spPr>
            <a:xfrm>
              <a:off x="5181832" y="4026368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470537AD-A0AC-7D42-8AF3-87A615705364}"/>
                </a:ext>
              </a:extLst>
            </p:cNvPr>
            <p:cNvSpPr/>
            <p:nvPr/>
          </p:nvSpPr>
          <p:spPr>
            <a:xfrm>
              <a:off x="5180194" y="373522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ED894733-6174-AD47-93D6-785192AB42F5}"/>
                </a:ext>
              </a:extLst>
            </p:cNvPr>
            <p:cNvSpPr/>
            <p:nvPr/>
          </p:nvSpPr>
          <p:spPr>
            <a:xfrm>
              <a:off x="5179610" y="3458640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71BA173F-9080-434C-9B6F-129C542CC896}"/>
                </a:ext>
              </a:extLst>
            </p:cNvPr>
            <p:cNvSpPr/>
            <p:nvPr/>
          </p:nvSpPr>
          <p:spPr>
            <a:xfrm>
              <a:off x="5179610" y="316749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DE779A6D-0577-6F47-8F16-E9DEAF33F0D5}"/>
                </a:ext>
              </a:extLst>
            </p:cNvPr>
            <p:cNvSpPr/>
            <p:nvPr/>
          </p:nvSpPr>
          <p:spPr>
            <a:xfrm>
              <a:off x="5179610" y="287635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66CCD064-A84B-B94A-A5CA-A8A3BA70DE20}"/>
                </a:ext>
              </a:extLst>
            </p:cNvPr>
            <p:cNvSpPr/>
            <p:nvPr/>
          </p:nvSpPr>
          <p:spPr>
            <a:xfrm>
              <a:off x="5179610" y="2585215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E413ED24-FC7F-B544-8096-8BD30A0DFD10}"/>
                </a:ext>
              </a:extLst>
            </p:cNvPr>
            <p:cNvSpPr/>
            <p:nvPr/>
          </p:nvSpPr>
          <p:spPr>
            <a:xfrm>
              <a:off x="5179610" y="230765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C4BA1A79-CB1B-4441-B920-7A520A0472F0}"/>
                </a:ext>
              </a:extLst>
            </p:cNvPr>
            <p:cNvSpPr/>
            <p:nvPr/>
          </p:nvSpPr>
          <p:spPr>
            <a:xfrm>
              <a:off x="5179610" y="203058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061F8F50-28E8-F047-9128-08FCA52167CE}"/>
                </a:ext>
              </a:extLst>
            </p:cNvPr>
            <p:cNvSpPr/>
            <p:nvPr/>
          </p:nvSpPr>
          <p:spPr>
            <a:xfrm>
              <a:off x="5179610" y="173944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36AED494-6548-8F4C-96F4-ED9C37D0AC7C}"/>
                </a:ext>
              </a:extLst>
            </p:cNvPr>
            <p:cNvSpPr/>
            <p:nvPr/>
          </p:nvSpPr>
          <p:spPr>
            <a:xfrm>
              <a:off x="5179610" y="1448304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62B638D9-8BA1-7049-B23E-89A593B48A5F}"/>
                </a:ext>
              </a:extLst>
            </p:cNvPr>
            <p:cNvSpPr/>
            <p:nvPr/>
          </p:nvSpPr>
          <p:spPr>
            <a:xfrm>
              <a:off x="5179610" y="1157163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9A773B81-7416-2E4B-B29C-E482DFBE2465}"/>
                </a:ext>
              </a:extLst>
            </p:cNvPr>
            <p:cNvSpPr/>
            <p:nvPr/>
          </p:nvSpPr>
          <p:spPr>
            <a:xfrm>
              <a:off x="5179610" y="87960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56B309-FDBE-1946-BA74-AFF83553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Should we Charge?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8139E2DC-69B7-5B43-945F-8C7EA5FB12CB}"/>
              </a:ext>
            </a:extLst>
          </p:cNvPr>
          <p:cNvSpPr/>
          <p:nvPr/>
        </p:nvSpPr>
        <p:spPr>
          <a:xfrm>
            <a:off x="1779694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CBAD2285-D299-304D-91AC-7092FBD21072}"/>
              </a:ext>
            </a:extLst>
          </p:cNvPr>
          <p:cNvCxnSpPr>
            <a:cxnSpLocks/>
          </p:cNvCxnSpPr>
          <p:nvPr/>
        </p:nvCxnSpPr>
        <p:spPr>
          <a:xfrm>
            <a:off x="1615957" y="6032428"/>
            <a:ext cx="6971047" cy="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5673D61-7A9E-DD41-B43A-5926C4393900}"/>
              </a:ext>
            </a:extLst>
          </p:cNvPr>
          <p:cNvCxnSpPr>
            <a:cxnSpLocks/>
          </p:cNvCxnSpPr>
          <p:nvPr/>
        </p:nvCxnSpPr>
        <p:spPr>
          <a:xfrm flipH="1" flipV="1">
            <a:off x="1606007" y="2164000"/>
            <a:ext cx="9950" cy="385293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EC646D7F-70B5-4042-8B1E-9BFB77169D1A}"/>
              </a:ext>
            </a:extLst>
          </p:cNvPr>
          <p:cNvSpPr txBox="1"/>
          <p:nvPr/>
        </p:nvSpPr>
        <p:spPr>
          <a:xfrm>
            <a:off x="838200" y="2233073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time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82C57C6D-B483-5F4D-8E68-BB7152915EB3}"/>
              </a:ext>
            </a:extLst>
          </p:cNvPr>
          <p:cNvSpPr/>
          <p:nvPr/>
        </p:nvSpPr>
        <p:spPr>
          <a:xfrm>
            <a:off x="2854281" y="2558094"/>
            <a:ext cx="155956" cy="1455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9DD4386-B588-414C-8C47-5D5D2CB94219}"/>
              </a:ext>
            </a:extLst>
          </p:cNvPr>
          <p:cNvSpPr txBox="1"/>
          <p:nvPr/>
        </p:nvSpPr>
        <p:spPr>
          <a:xfrm>
            <a:off x="1876128" y="2476991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1DD90931-ECF1-B246-92DE-2E5D267D137C}"/>
              </a:ext>
            </a:extLst>
          </p:cNvPr>
          <p:cNvSpPr/>
          <p:nvPr/>
        </p:nvSpPr>
        <p:spPr>
          <a:xfrm>
            <a:off x="2851242" y="2838791"/>
            <a:ext cx="155956" cy="14557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2AFA8AF-3982-3B4F-99D8-298E94D5B4E8}"/>
              </a:ext>
            </a:extLst>
          </p:cNvPr>
          <p:cNvSpPr txBox="1"/>
          <p:nvPr/>
        </p:nvSpPr>
        <p:spPr>
          <a:xfrm>
            <a:off x="1774692" y="2757688"/>
            <a:ext cx="109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allocation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09EB05B7-D5D6-794C-B250-F273222BE5E5}"/>
              </a:ext>
            </a:extLst>
          </p:cNvPr>
          <p:cNvSpPr/>
          <p:nvPr/>
        </p:nvSpPr>
        <p:spPr>
          <a:xfrm>
            <a:off x="2854281" y="2280977"/>
            <a:ext cx="155956" cy="14557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2DC42717-36F3-B645-A756-FF158666E313}"/>
              </a:ext>
            </a:extLst>
          </p:cNvPr>
          <p:cNvSpPr txBox="1"/>
          <p:nvPr/>
        </p:nvSpPr>
        <p:spPr>
          <a:xfrm>
            <a:off x="2236804" y="2199874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copy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28645031-854E-8E40-99AF-F93F3A24E2D9}"/>
              </a:ext>
            </a:extLst>
          </p:cNvPr>
          <p:cNvSpPr txBox="1"/>
          <p:nvPr/>
        </p:nvSpPr>
        <p:spPr>
          <a:xfrm>
            <a:off x="1796793" y="6032426"/>
            <a:ext cx="248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D6F87736-BDE9-1841-BA0A-61C41E543E19}"/>
              </a:ext>
            </a:extLst>
          </p:cNvPr>
          <p:cNvSpPr txBox="1"/>
          <p:nvPr/>
        </p:nvSpPr>
        <p:spPr>
          <a:xfrm>
            <a:off x="3624646" y="6032427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5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E5F2045-1D49-2C4C-B35E-393EFD7F084A}"/>
              </a:ext>
            </a:extLst>
          </p:cNvPr>
          <p:cNvSpPr txBox="1"/>
          <p:nvPr/>
        </p:nvSpPr>
        <p:spPr>
          <a:xfrm>
            <a:off x="5812873" y="6032428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10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C67D79C-C00E-B440-9A46-ACE98BD1F580}"/>
              </a:ext>
            </a:extLst>
          </p:cNvPr>
          <p:cNvSpPr txBox="1"/>
          <p:nvPr/>
        </p:nvSpPr>
        <p:spPr>
          <a:xfrm>
            <a:off x="8137345" y="6032426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15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F09E20FF-1FE0-4C4E-9965-833B0CDAB065}"/>
              </a:ext>
            </a:extLst>
          </p:cNvPr>
          <p:cNvSpPr txBox="1"/>
          <p:nvPr/>
        </p:nvSpPr>
        <p:spPr>
          <a:xfrm>
            <a:off x="4593737" y="6328208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insertions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6F96FB46-A442-B346-956A-09CCC8408BAD}"/>
              </a:ext>
            </a:extLst>
          </p:cNvPr>
          <p:cNvSpPr/>
          <p:nvPr/>
        </p:nvSpPr>
        <p:spPr>
          <a:xfrm>
            <a:off x="2244071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921769E7-C0DD-824E-AA0B-CC2CF950B395}"/>
              </a:ext>
            </a:extLst>
          </p:cNvPr>
          <p:cNvSpPr/>
          <p:nvPr/>
        </p:nvSpPr>
        <p:spPr>
          <a:xfrm>
            <a:off x="2244071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E7FB14EC-6FE6-2742-BD46-78CC7996F534}"/>
              </a:ext>
            </a:extLst>
          </p:cNvPr>
          <p:cNvSpPr/>
          <p:nvPr/>
        </p:nvSpPr>
        <p:spPr>
          <a:xfrm>
            <a:off x="2244071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38748606-635E-E343-9E3F-B9B9E1885395}"/>
              </a:ext>
            </a:extLst>
          </p:cNvPr>
          <p:cNvSpPr/>
          <p:nvPr/>
        </p:nvSpPr>
        <p:spPr>
          <a:xfrm>
            <a:off x="2705925" y="5646995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475BC0E9-3C41-3140-9FAE-BA57EBDBF3D6}"/>
              </a:ext>
            </a:extLst>
          </p:cNvPr>
          <p:cNvSpPr/>
          <p:nvPr/>
        </p:nvSpPr>
        <p:spPr>
          <a:xfrm>
            <a:off x="2705925" y="520564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C68026F2-C290-4D4C-87A9-D80B8D6058C8}"/>
              </a:ext>
            </a:extLst>
          </p:cNvPr>
          <p:cNvSpPr/>
          <p:nvPr/>
        </p:nvSpPr>
        <p:spPr>
          <a:xfrm>
            <a:off x="2705925" y="5495603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567312FE-A744-874F-B691-FA72965072C1}"/>
              </a:ext>
            </a:extLst>
          </p:cNvPr>
          <p:cNvSpPr/>
          <p:nvPr/>
        </p:nvSpPr>
        <p:spPr>
          <a:xfrm>
            <a:off x="3166642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10B54835-6A7F-5140-8A41-BDBC92270296}"/>
              </a:ext>
            </a:extLst>
          </p:cNvPr>
          <p:cNvSpPr/>
          <p:nvPr/>
        </p:nvSpPr>
        <p:spPr>
          <a:xfrm>
            <a:off x="3166642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0491F75E-F374-FB49-BF3D-F5C8C329F075}"/>
              </a:ext>
            </a:extLst>
          </p:cNvPr>
          <p:cNvSpPr/>
          <p:nvPr/>
        </p:nvSpPr>
        <p:spPr>
          <a:xfrm>
            <a:off x="3166642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6473EC3C-E049-FE41-BE12-5D4CB2125008}"/>
              </a:ext>
            </a:extLst>
          </p:cNvPr>
          <p:cNvSpPr/>
          <p:nvPr/>
        </p:nvSpPr>
        <p:spPr>
          <a:xfrm>
            <a:off x="3620047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0DCE5A2B-C140-3C49-ABC5-AE45057C5639}"/>
              </a:ext>
            </a:extLst>
          </p:cNvPr>
          <p:cNvSpPr/>
          <p:nvPr/>
        </p:nvSpPr>
        <p:spPr>
          <a:xfrm>
            <a:off x="3620047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30A3C944-2DEB-DE45-B9C2-901EE4BF5FEC}"/>
              </a:ext>
            </a:extLst>
          </p:cNvPr>
          <p:cNvSpPr/>
          <p:nvPr/>
        </p:nvSpPr>
        <p:spPr>
          <a:xfrm>
            <a:off x="3620047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1959E855-66C4-2D4B-8F5B-6B435A1F537F}"/>
              </a:ext>
            </a:extLst>
          </p:cNvPr>
          <p:cNvSpPr/>
          <p:nvPr/>
        </p:nvSpPr>
        <p:spPr>
          <a:xfrm>
            <a:off x="410270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950B5C9E-5E49-4843-9367-C13F4DDD5895}"/>
              </a:ext>
            </a:extLst>
          </p:cNvPr>
          <p:cNvSpPr/>
          <p:nvPr/>
        </p:nvSpPr>
        <p:spPr>
          <a:xfrm>
            <a:off x="4102702" y="520217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BE8580FB-3490-4F4E-81E0-246712836F73}"/>
              </a:ext>
            </a:extLst>
          </p:cNvPr>
          <p:cNvSpPr/>
          <p:nvPr/>
        </p:nvSpPr>
        <p:spPr>
          <a:xfrm>
            <a:off x="4102702" y="549213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9DEFC3CB-285E-6749-A51A-C28699156D5C}"/>
              </a:ext>
            </a:extLst>
          </p:cNvPr>
          <p:cNvSpPr/>
          <p:nvPr/>
        </p:nvSpPr>
        <p:spPr>
          <a:xfrm>
            <a:off x="4563419" y="563924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9808ADBD-1011-BF44-93FE-223EB89BEDF1}"/>
              </a:ext>
            </a:extLst>
          </p:cNvPr>
          <p:cNvSpPr/>
          <p:nvPr/>
        </p:nvSpPr>
        <p:spPr>
          <a:xfrm>
            <a:off x="4563419" y="519789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E024CE8D-24F4-554B-9B99-7A9BC794B658}"/>
              </a:ext>
            </a:extLst>
          </p:cNvPr>
          <p:cNvSpPr/>
          <p:nvPr/>
        </p:nvSpPr>
        <p:spPr>
          <a:xfrm>
            <a:off x="4563419" y="548785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7DD72C59-732C-6E49-AA15-2B4D4F662039}"/>
              </a:ext>
            </a:extLst>
          </p:cNvPr>
          <p:cNvSpPr/>
          <p:nvPr/>
        </p:nvSpPr>
        <p:spPr>
          <a:xfrm>
            <a:off x="4563419" y="491103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6838C18B-D70B-9F48-B97B-3AA77347A9E7}"/>
              </a:ext>
            </a:extLst>
          </p:cNvPr>
          <p:cNvSpPr/>
          <p:nvPr/>
        </p:nvSpPr>
        <p:spPr>
          <a:xfrm>
            <a:off x="5018877" y="5642710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F4F0D978-A138-434B-B2DA-5F12321E321B}"/>
              </a:ext>
            </a:extLst>
          </p:cNvPr>
          <p:cNvSpPr/>
          <p:nvPr/>
        </p:nvSpPr>
        <p:spPr>
          <a:xfrm>
            <a:off x="5018877" y="520136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55283061-5E55-5E48-A46E-DB79054F29D5}"/>
              </a:ext>
            </a:extLst>
          </p:cNvPr>
          <p:cNvSpPr/>
          <p:nvPr/>
        </p:nvSpPr>
        <p:spPr>
          <a:xfrm>
            <a:off x="5018877" y="5491318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FBC12A3B-B5B0-CE41-A7AB-8B2235DCD6D3}"/>
              </a:ext>
            </a:extLst>
          </p:cNvPr>
          <p:cNvSpPr/>
          <p:nvPr/>
        </p:nvSpPr>
        <p:spPr>
          <a:xfrm>
            <a:off x="5018877" y="4914503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ED6F1965-6040-214A-9E17-7724F3DC7CEB}"/>
              </a:ext>
            </a:extLst>
          </p:cNvPr>
          <p:cNvSpPr/>
          <p:nvPr/>
        </p:nvSpPr>
        <p:spPr>
          <a:xfrm>
            <a:off x="5490601" y="564383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CE59E8DD-2C0B-A64F-9E62-85C342F04A28}"/>
              </a:ext>
            </a:extLst>
          </p:cNvPr>
          <p:cNvSpPr/>
          <p:nvPr/>
        </p:nvSpPr>
        <p:spPr>
          <a:xfrm>
            <a:off x="5490601" y="520248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8D057D8A-E39F-314C-96AF-09AD5CAE7FFE}"/>
              </a:ext>
            </a:extLst>
          </p:cNvPr>
          <p:cNvSpPr/>
          <p:nvPr/>
        </p:nvSpPr>
        <p:spPr>
          <a:xfrm>
            <a:off x="5490601" y="549244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AC2C42A7-6887-B54C-89CF-975C6292BA58}"/>
              </a:ext>
            </a:extLst>
          </p:cNvPr>
          <p:cNvSpPr/>
          <p:nvPr/>
        </p:nvSpPr>
        <p:spPr>
          <a:xfrm>
            <a:off x="5490601" y="491563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FE7EF8B2-A6C7-9947-863C-135B423B391A}"/>
              </a:ext>
            </a:extLst>
          </p:cNvPr>
          <p:cNvSpPr/>
          <p:nvPr/>
        </p:nvSpPr>
        <p:spPr>
          <a:xfrm>
            <a:off x="5949902" y="563495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783A4832-8B88-9E47-9F8F-9EED7A8A1EEA}"/>
              </a:ext>
            </a:extLst>
          </p:cNvPr>
          <p:cNvSpPr/>
          <p:nvPr/>
        </p:nvSpPr>
        <p:spPr>
          <a:xfrm>
            <a:off x="5949902" y="519360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94B0A2A0-A816-AB4A-A50D-AEE5FC8C3AB2}"/>
              </a:ext>
            </a:extLst>
          </p:cNvPr>
          <p:cNvSpPr/>
          <p:nvPr/>
        </p:nvSpPr>
        <p:spPr>
          <a:xfrm>
            <a:off x="5949902" y="548356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D0B2A251-31B9-624B-A9E6-563BD603A351}"/>
              </a:ext>
            </a:extLst>
          </p:cNvPr>
          <p:cNvSpPr/>
          <p:nvPr/>
        </p:nvSpPr>
        <p:spPr>
          <a:xfrm>
            <a:off x="5949902" y="490675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3F70347C-C39F-BC43-862E-AD02156F6695}"/>
              </a:ext>
            </a:extLst>
          </p:cNvPr>
          <p:cNvSpPr/>
          <p:nvPr/>
        </p:nvSpPr>
        <p:spPr>
          <a:xfrm>
            <a:off x="6412257" y="563495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D3B88EA7-D48C-A849-98A4-88F40CDF2D92}"/>
              </a:ext>
            </a:extLst>
          </p:cNvPr>
          <p:cNvSpPr/>
          <p:nvPr/>
        </p:nvSpPr>
        <p:spPr>
          <a:xfrm>
            <a:off x="6412257" y="519360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8117ADDA-7B4A-6F46-9C7C-9193A76F87F8}"/>
              </a:ext>
            </a:extLst>
          </p:cNvPr>
          <p:cNvSpPr/>
          <p:nvPr/>
        </p:nvSpPr>
        <p:spPr>
          <a:xfrm>
            <a:off x="6412257" y="548356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61DE3A75-191F-4C4C-8937-BE390DFB3F1E}"/>
              </a:ext>
            </a:extLst>
          </p:cNvPr>
          <p:cNvSpPr/>
          <p:nvPr/>
        </p:nvSpPr>
        <p:spPr>
          <a:xfrm>
            <a:off x="6412257" y="490675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6DD68F6C-8C0C-0F4E-8923-77EB959F0031}"/>
              </a:ext>
            </a:extLst>
          </p:cNvPr>
          <p:cNvSpPr/>
          <p:nvPr/>
        </p:nvSpPr>
        <p:spPr>
          <a:xfrm>
            <a:off x="6880927" y="5636651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7B0EB169-9DB1-414B-8B2E-24ED1EDE61C8}"/>
              </a:ext>
            </a:extLst>
          </p:cNvPr>
          <p:cNvSpPr/>
          <p:nvPr/>
        </p:nvSpPr>
        <p:spPr>
          <a:xfrm>
            <a:off x="6880927" y="5195301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4FE60E41-9149-0F48-8C97-4B3A110FCF02}"/>
              </a:ext>
            </a:extLst>
          </p:cNvPr>
          <p:cNvSpPr/>
          <p:nvPr/>
        </p:nvSpPr>
        <p:spPr>
          <a:xfrm>
            <a:off x="6880927" y="5485259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A2D336EC-7219-014B-86EB-3FB5392F1989}"/>
              </a:ext>
            </a:extLst>
          </p:cNvPr>
          <p:cNvSpPr/>
          <p:nvPr/>
        </p:nvSpPr>
        <p:spPr>
          <a:xfrm>
            <a:off x="6880927" y="490844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98B3EF9C-9BA1-7643-A2D4-E4D4684BEC46}"/>
              </a:ext>
            </a:extLst>
          </p:cNvPr>
          <p:cNvSpPr/>
          <p:nvPr/>
        </p:nvSpPr>
        <p:spPr>
          <a:xfrm>
            <a:off x="6880927" y="463692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0B9F62F2-C28B-3D44-A337-3B69548B23CC}"/>
              </a:ext>
            </a:extLst>
          </p:cNvPr>
          <p:cNvSpPr/>
          <p:nvPr/>
        </p:nvSpPr>
        <p:spPr>
          <a:xfrm>
            <a:off x="7344562" y="5644042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661E9A8F-D6E9-8241-A628-FA3806194208}"/>
              </a:ext>
            </a:extLst>
          </p:cNvPr>
          <p:cNvSpPr/>
          <p:nvPr/>
        </p:nvSpPr>
        <p:spPr>
          <a:xfrm>
            <a:off x="7344562" y="520269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522CC7BC-3DE6-9C49-994A-30CEC2555801}"/>
              </a:ext>
            </a:extLst>
          </p:cNvPr>
          <p:cNvSpPr/>
          <p:nvPr/>
        </p:nvSpPr>
        <p:spPr>
          <a:xfrm>
            <a:off x="7344562" y="5492650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202E8A55-4789-7C4D-A705-6F51D2C39035}"/>
              </a:ext>
            </a:extLst>
          </p:cNvPr>
          <p:cNvSpPr/>
          <p:nvPr/>
        </p:nvSpPr>
        <p:spPr>
          <a:xfrm>
            <a:off x="7344562" y="491583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81AA51F1-5963-CC4E-A26D-96E22BC6B6E2}"/>
              </a:ext>
            </a:extLst>
          </p:cNvPr>
          <p:cNvSpPr/>
          <p:nvPr/>
        </p:nvSpPr>
        <p:spPr>
          <a:xfrm>
            <a:off x="7344562" y="464431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1D5ADC96-790E-DA47-B938-406AED464A41}"/>
              </a:ext>
            </a:extLst>
          </p:cNvPr>
          <p:cNvSpPr/>
          <p:nvPr/>
        </p:nvSpPr>
        <p:spPr>
          <a:xfrm>
            <a:off x="7815346" y="564506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268580FB-A3E0-CF4C-BB2E-65D2C22CF780}"/>
              </a:ext>
            </a:extLst>
          </p:cNvPr>
          <p:cNvSpPr/>
          <p:nvPr/>
        </p:nvSpPr>
        <p:spPr>
          <a:xfrm>
            <a:off x="7815346" y="520371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6CC0F02E-E51F-2548-9613-D0D506B73E76}"/>
              </a:ext>
            </a:extLst>
          </p:cNvPr>
          <p:cNvSpPr/>
          <p:nvPr/>
        </p:nvSpPr>
        <p:spPr>
          <a:xfrm>
            <a:off x="7815346" y="549367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0E9D9514-66FA-564D-A4FA-FB6C992BA503}"/>
              </a:ext>
            </a:extLst>
          </p:cNvPr>
          <p:cNvSpPr/>
          <p:nvPr/>
        </p:nvSpPr>
        <p:spPr>
          <a:xfrm>
            <a:off x="7815346" y="491685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DA88A97B-C473-C445-BEDD-296F00A904E1}"/>
              </a:ext>
            </a:extLst>
          </p:cNvPr>
          <p:cNvSpPr/>
          <p:nvPr/>
        </p:nvSpPr>
        <p:spPr>
          <a:xfrm>
            <a:off x="7815346" y="464533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25E85578-1727-8A4B-AEB2-9973E006E85C}"/>
              </a:ext>
            </a:extLst>
          </p:cNvPr>
          <p:cNvSpPr/>
          <p:nvPr/>
        </p:nvSpPr>
        <p:spPr>
          <a:xfrm>
            <a:off x="8278169" y="564506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64993488-33E9-B148-A23A-2A27F47132F5}"/>
              </a:ext>
            </a:extLst>
          </p:cNvPr>
          <p:cNvSpPr/>
          <p:nvPr/>
        </p:nvSpPr>
        <p:spPr>
          <a:xfrm>
            <a:off x="8278169" y="520371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306BB8A2-545B-044B-9090-2C7703B95685}"/>
              </a:ext>
            </a:extLst>
          </p:cNvPr>
          <p:cNvSpPr/>
          <p:nvPr/>
        </p:nvSpPr>
        <p:spPr>
          <a:xfrm>
            <a:off x="8278169" y="549367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1B860CA4-1645-9342-AB40-48F74CB0CA72}"/>
              </a:ext>
            </a:extLst>
          </p:cNvPr>
          <p:cNvSpPr/>
          <p:nvPr/>
        </p:nvSpPr>
        <p:spPr>
          <a:xfrm>
            <a:off x="8278169" y="491685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695AE223-F324-EC42-B42B-9F20BF393660}"/>
              </a:ext>
            </a:extLst>
          </p:cNvPr>
          <p:cNvSpPr/>
          <p:nvPr/>
        </p:nvSpPr>
        <p:spPr>
          <a:xfrm>
            <a:off x="8278169" y="464533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A3E6C807-D14B-A846-9D52-AE6EA23BD649}"/>
              </a:ext>
            </a:extLst>
          </p:cNvPr>
          <p:cNvCxnSpPr>
            <a:cxnSpLocks/>
          </p:cNvCxnSpPr>
          <p:nvPr/>
        </p:nvCxnSpPr>
        <p:spPr>
          <a:xfrm flipH="1">
            <a:off x="4728653" y="3905044"/>
            <a:ext cx="916175" cy="101027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5A4A5039-3C2F-6E49-B6AD-9F274E471CE7}"/>
              </a:ext>
            </a:extLst>
          </p:cNvPr>
          <p:cNvCxnSpPr>
            <a:cxnSpLocks/>
          </p:cNvCxnSpPr>
          <p:nvPr/>
        </p:nvCxnSpPr>
        <p:spPr>
          <a:xfrm flipH="1">
            <a:off x="5189370" y="3914473"/>
            <a:ext cx="455458" cy="99656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706E93FB-4814-8440-A13A-3EF22ABEEB6E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0" cy="100003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B2F690BC-EE40-0A4A-9D4C-EF0753FA2765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471724" cy="1001157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BA53444D-5B9F-714B-B50E-265120821A05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931025" cy="992279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F9DC2B09-45AF-6842-85AC-A07225CD6E7E}"/>
              </a:ext>
            </a:extLst>
          </p:cNvPr>
          <p:cNvCxnSpPr/>
          <p:nvPr/>
        </p:nvCxnSpPr>
        <p:spPr>
          <a:xfrm flipV="1">
            <a:off x="6271368" y="2476991"/>
            <a:ext cx="0" cy="228789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Elbow Connector 287">
            <a:extLst>
              <a:ext uri="{FF2B5EF4-FFF2-40B4-BE49-F238E27FC236}">
                <a16:creationId xmlns:a16="http://schemas.microsoft.com/office/drawing/2014/main" id="{C1A92721-9437-4644-BFDA-06B74AD9F4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5644828" y="3428999"/>
            <a:ext cx="626540" cy="485474"/>
          </a:xfrm>
          <a:prstGeom prst="bentConnector3">
            <a:avLst>
              <a:gd name="adj1" fmla="val 98648"/>
            </a:avLst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3" name="Picture 292">
            <a:extLst>
              <a:ext uri="{FF2B5EF4-FFF2-40B4-BE49-F238E27FC236}">
                <a16:creationId xmlns:a16="http://schemas.microsoft.com/office/drawing/2014/main" id="{645A0661-3ED9-C54B-A875-4CC17E322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392" y="3279483"/>
            <a:ext cx="4418766" cy="816348"/>
          </a:xfrm>
          <a:prstGeom prst="rect">
            <a:avLst/>
          </a:prstGeom>
        </p:spPr>
      </p:pic>
      <p:pic>
        <p:nvPicPr>
          <p:cNvPr id="294" name="Picture 293">
            <a:extLst>
              <a:ext uri="{FF2B5EF4-FFF2-40B4-BE49-F238E27FC236}">
                <a16:creationId xmlns:a16="http://schemas.microsoft.com/office/drawing/2014/main" id="{B17D6ED0-AA53-3A49-BBA6-C5F6F1F5C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111" y="509040"/>
            <a:ext cx="4111713" cy="2436814"/>
          </a:xfrm>
          <a:prstGeom prst="rect">
            <a:avLst/>
          </a:prstGeom>
        </p:spPr>
      </p:pic>
      <p:sp>
        <p:nvSpPr>
          <p:cNvPr id="295" name="Rectangle 294">
            <a:extLst>
              <a:ext uri="{FF2B5EF4-FFF2-40B4-BE49-F238E27FC236}">
                <a16:creationId xmlns:a16="http://schemas.microsoft.com/office/drawing/2014/main" id="{C44AA654-C1E7-7442-9FE3-56E75A89549C}"/>
              </a:ext>
            </a:extLst>
          </p:cNvPr>
          <p:cNvSpPr/>
          <p:nvPr/>
        </p:nvSpPr>
        <p:spPr>
          <a:xfrm>
            <a:off x="1779694" y="5346931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973108-8D31-385E-6694-3D1FAF3D3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210901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9F0E2-D25C-4F45-A671-ACD1ABC67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59"/>
            <a:ext cx="4263887" cy="1761105"/>
          </a:xfrm>
        </p:spPr>
        <p:txBody>
          <a:bodyPr/>
          <a:lstStyle/>
          <a:p>
            <a:r>
              <a:rPr lang="en-NO" dirty="0"/>
              <a:t>Does that Work?</a:t>
            </a:r>
          </a:p>
        </p:txBody>
      </p:sp>
      <p:pic>
        <p:nvPicPr>
          <p:cNvPr id="8" name="Content Placeholder 7" descr="Chart, histogram&#10;&#10;Description automatically generated">
            <a:extLst>
              <a:ext uri="{FF2B5EF4-FFF2-40B4-BE49-F238E27FC236}">
                <a16:creationId xmlns:a16="http://schemas.microsoft.com/office/drawing/2014/main" id="{163E0F35-4472-8141-918B-D1FB13393F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0626" y="0"/>
            <a:ext cx="5364834" cy="5364834"/>
          </a:xfrm>
        </p:spPr>
      </p:pic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6774B9B-C3D1-F341-9A3C-C82C9A59B4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5A0A08-CBED-BA40-B060-312A32367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156" y="3182773"/>
            <a:ext cx="4091609" cy="10859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71B393-F903-644B-93C3-69D890270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156" y="5295009"/>
            <a:ext cx="2400300" cy="4699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76A0D25-69E8-220E-773B-D9D1C28E3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35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5580800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88FB9-DEB1-A94F-BCD9-DE5870FCE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How to Prove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A3D92-42D0-BF40-8347-EC57EB5D6B6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r>
              <a:rPr lang="en-NO" dirty="0"/>
              <a:t>Proof by </a:t>
            </a:r>
            <a:r>
              <a:rPr lang="en-NO" dirty="0">
                <a:solidFill>
                  <a:schemeClr val="accent3"/>
                </a:solidFill>
              </a:rPr>
              <a:t>induction</a:t>
            </a:r>
          </a:p>
          <a:p>
            <a:r>
              <a:rPr lang="en-NO" dirty="0"/>
              <a:t>Two steps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NO" dirty="0"/>
              <a:t>Show it works for the first step</a:t>
            </a:r>
          </a:p>
          <a:p>
            <a:pPr lvl="2"/>
            <a:r>
              <a:rPr lang="en-NO" dirty="0"/>
              <a:t>Assume no funds at first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NO" dirty="0"/>
              <a:t>Show that	</a:t>
            </a:r>
          </a:p>
          <a:p>
            <a:pPr lvl="2"/>
            <a:r>
              <a:rPr lang="en-GB" dirty="0"/>
              <a:t>P</a:t>
            </a:r>
            <a:r>
              <a:rPr lang="en-NO" dirty="0"/>
              <a:t>rovided it work one step,</a:t>
            </a:r>
          </a:p>
          <a:p>
            <a:pPr lvl="2"/>
            <a:r>
              <a:rPr lang="en-NO" dirty="0"/>
              <a:t>It works for the next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1A865D-80C0-5143-99F5-DEB26D387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874911"/>
            <a:ext cx="3331398" cy="884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9E78028-8A90-F64A-B0B9-F0A39D39F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923630"/>
            <a:ext cx="4738742" cy="10248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D1C10B6-01BE-5148-981F-E8B2BB121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800" y="3366020"/>
            <a:ext cx="5547339" cy="102484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113988-DD11-578B-7BEC-E848E0E5F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36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1560375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4A3B-5A8D-6A4F-9CAE-3F51E482A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97DEC-1FB5-6840-84C2-6AC40A529C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O" dirty="0"/>
              <a:t>Take it expansion by expansion</a:t>
            </a:r>
          </a:p>
          <a:p>
            <a:r>
              <a:rPr lang="en-NO" dirty="0"/>
              <a:t>Step 1:</a:t>
            </a:r>
          </a:p>
          <a:p>
            <a:pPr lvl="1"/>
            <a:r>
              <a:rPr lang="en-NO" dirty="0"/>
              <a:t>Show it works for the first expansion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952B11-2ED0-7146-A8D4-088735DBF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1" y="1474186"/>
            <a:ext cx="4738742" cy="10248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151958-BF0A-CF40-AF2B-B9BF8961B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1" y="2976447"/>
            <a:ext cx="5547339" cy="10248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6F9347-62E9-924C-B4B4-9F42DDF6B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1" y="4709669"/>
            <a:ext cx="2250248" cy="134828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064E4-49F4-B6F4-E88A-74B36D115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37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2781342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634E4-3CDA-4943-B46B-CC1D0BCCD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48C09-74BB-A144-9127-0C49EEDD20E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Take expansion by expansion</a:t>
            </a:r>
          </a:p>
          <a:p>
            <a:r>
              <a:rPr lang="en-GB" dirty="0"/>
              <a:t>Step 2</a:t>
            </a:r>
          </a:p>
          <a:p>
            <a:pPr lvl="1"/>
            <a:r>
              <a:rPr lang="en-GB" dirty="0"/>
              <a:t>If t</a:t>
            </a:r>
            <a:r>
              <a:rPr lang="en-NO" dirty="0"/>
              <a:t>he balance is not negative after an expansion</a:t>
            </a:r>
          </a:p>
          <a:p>
            <a:pPr lvl="1"/>
            <a:r>
              <a:rPr lang="en-NO" dirty="0"/>
              <a:t>It should remains non negative after the next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5DACA-E2B5-F940-BBE7-1C65AC98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6705" y="1841667"/>
            <a:ext cx="4910571" cy="189530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01B02F-F18F-692A-D194-0B8AF379E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38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8017627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58287-B94B-1048-8DA5-65B358205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2B5CC9-2548-D947-9CFA-3FE1BE234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952" y="3565593"/>
            <a:ext cx="4533900" cy="220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651784-1635-F04A-BE96-3B47457EF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658" y="685924"/>
            <a:ext cx="3981450" cy="1536700"/>
          </a:xfrm>
          <a:prstGeom prst="rect">
            <a:avLst/>
          </a:prstGeom>
        </p:spPr>
      </p:pic>
      <p:sp>
        <p:nvSpPr>
          <p:cNvPr id="13" name="Left Brace 12">
            <a:extLst>
              <a:ext uri="{FF2B5EF4-FFF2-40B4-BE49-F238E27FC236}">
                <a16:creationId xmlns:a16="http://schemas.microsoft.com/office/drawing/2014/main" id="{066BA5DC-AB5D-EB42-A63D-DDE6671B1E13}"/>
              </a:ext>
            </a:extLst>
          </p:cNvPr>
          <p:cNvSpPr/>
          <p:nvPr/>
        </p:nvSpPr>
        <p:spPr>
          <a:xfrm rot="16200000">
            <a:off x="6914037" y="1758642"/>
            <a:ext cx="136592" cy="141972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15FB1018-CED0-D342-9E1D-9EE32B891C21}"/>
              </a:ext>
            </a:extLst>
          </p:cNvPr>
          <p:cNvSpPr/>
          <p:nvPr/>
        </p:nvSpPr>
        <p:spPr>
          <a:xfrm rot="16200000">
            <a:off x="8617504" y="1758642"/>
            <a:ext cx="136592" cy="141972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46D45D58-D270-F645-A579-E706833125F7}"/>
              </a:ext>
            </a:extLst>
          </p:cNvPr>
          <p:cNvCxnSpPr>
            <a:cxnSpLocks/>
            <a:stCxn id="13" idx="1"/>
            <a:endCxn id="26" idx="0"/>
          </p:cNvCxnSpPr>
          <p:nvPr/>
        </p:nvCxnSpPr>
        <p:spPr>
          <a:xfrm rot="5400000">
            <a:off x="4878083" y="1415697"/>
            <a:ext cx="983146" cy="322535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17FAC238-F8B4-4344-828B-E9CA555A573D}"/>
              </a:ext>
            </a:extLst>
          </p:cNvPr>
          <p:cNvCxnSpPr>
            <a:cxnSpLocks/>
            <a:stCxn id="14" idx="1"/>
            <a:endCxn id="6" idx="0"/>
          </p:cNvCxnSpPr>
          <p:nvPr/>
        </p:nvCxnSpPr>
        <p:spPr>
          <a:xfrm rot="16200000" flipH="1">
            <a:off x="8572456" y="2650146"/>
            <a:ext cx="1028791" cy="80210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324D2CB5-3491-7945-AEED-B23575111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0780" y="3519948"/>
            <a:ext cx="4812395" cy="309071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7884EF-04FD-4FC1-7B35-DD5B16DBB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39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567497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EFC2E-8A46-8C50-6932-A09BFE26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Worst Case?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Insertion in a sequence</a:t>
            </a:r>
            <a:endParaRPr lang="en-NO" dirty="0">
              <a:latin typeface="Montserrat" pitchFamily="2" charset="7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F346D40A-A5D4-C873-8C9A-06BAA69B98E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062728" cy="4351338"/>
              </a:xfrm>
            </p:spPr>
            <p:txBody>
              <a:bodyPr anchor="ctr"/>
              <a:lstStyle/>
              <a:p>
                <a:r>
                  <a:rPr lang="en-NO" dirty="0"/>
                  <a:t>Array is full</a:t>
                </a:r>
              </a:p>
              <a:p>
                <a:r>
                  <a:rPr lang="en-NO" dirty="0"/>
                  <a:t>Insertion at first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nb-NO">
                        <a:latin typeface="Cambria Math" panose="02040503050406030204" pitchFamily="18" charset="0"/>
                      </a:rPr>
                      <m:t>Θ</m:t>
                    </m:r>
                    <m:r>
                      <a:rPr lang="nb-NO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nb-NO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NO" dirty="0"/>
              </a:p>
              <a:p>
                <a:endParaRPr lang="en-NO" dirty="0"/>
              </a:p>
            </p:txBody>
          </p:sp>
        </mc:Choice>
        <mc:Fallback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F346D40A-A5D4-C873-8C9A-06BAA69B98E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062728" cy="4351338"/>
              </a:xfrm>
              <a:blipFill>
                <a:blip r:embed="rId2"/>
                <a:stretch>
                  <a:fillRect l="-1754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7FB05-6FD7-A170-4243-CDABDDFEA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</a:t>
            </a:fld>
            <a:endParaRPr lang="en-NO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D8252C4-99CD-1133-80B8-F837E0B1D91C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NO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767120B-8D58-8A38-2AE9-DEC3FEE90723}"/>
              </a:ext>
            </a:extLst>
          </p:cNvPr>
          <p:cNvCxnSpPr/>
          <p:nvPr/>
        </p:nvCxnSpPr>
        <p:spPr>
          <a:xfrm flipV="1">
            <a:off x="6559296" y="1828800"/>
            <a:ext cx="0" cy="432816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7CC9A36-7CA7-0086-9076-16980822A995}"/>
              </a:ext>
            </a:extLst>
          </p:cNvPr>
          <p:cNvCxnSpPr>
            <a:cxnSpLocks/>
          </p:cNvCxnSpPr>
          <p:nvPr/>
        </p:nvCxnSpPr>
        <p:spPr>
          <a:xfrm>
            <a:off x="6268122" y="5913120"/>
            <a:ext cx="5085678" cy="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D5B5124-DC7A-1459-5376-24ABE84A810D}"/>
              </a:ext>
            </a:extLst>
          </p:cNvPr>
          <p:cNvSpPr txBox="1"/>
          <p:nvPr/>
        </p:nvSpPr>
        <p:spPr>
          <a:xfrm>
            <a:off x="10053188" y="5987018"/>
            <a:ext cx="1176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input size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E9279B-A8B5-46A2-9BA5-24242AC4A929}"/>
              </a:ext>
            </a:extLst>
          </p:cNvPr>
          <p:cNvSpPr txBox="1"/>
          <p:nvPr/>
        </p:nvSpPr>
        <p:spPr>
          <a:xfrm rot="16200000">
            <a:off x="5945151" y="2081900"/>
            <a:ext cx="5677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size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03A9F6F-CF38-B50E-49BC-AFD7BCF433AD}"/>
              </a:ext>
            </a:extLst>
          </p:cNvPr>
          <p:cNvCxnSpPr/>
          <p:nvPr/>
        </p:nvCxnSpPr>
        <p:spPr>
          <a:xfrm>
            <a:off x="6559296" y="5352288"/>
            <a:ext cx="4670817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A4DE2FC-41C4-A922-456E-DCB37BB340BC}"/>
                  </a:ext>
                </a:extLst>
              </p:cNvPr>
              <p:cNvSpPr txBox="1"/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b-NO" b="0" i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lang="en-NO" dirty="0">
                  <a:solidFill>
                    <a:schemeClr val="accent6"/>
                  </a:solidFill>
                </a:endParaRP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A4DE2FC-41C4-A922-456E-DCB37BB340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blipFill>
                <a:blip r:embed="rId3"/>
                <a:stretch>
                  <a:fillRect l="-6818" r="-13636" b="-391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0D7138B-1F07-B7A0-F4E6-71AD049A29F6}"/>
              </a:ext>
            </a:extLst>
          </p:cNvPr>
          <p:cNvCxnSpPr>
            <a:cxnSpLocks/>
          </p:cNvCxnSpPr>
          <p:nvPr/>
        </p:nvCxnSpPr>
        <p:spPr>
          <a:xfrm flipV="1">
            <a:off x="6559296" y="1978025"/>
            <a:ext cx="3493892" cy="393509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937E627-ED27-E566-A500-67286D96F66C}"/>
                  </a:ext>
                </a:extLst>
              </p:cNvPr>
              <p:cNvSpPr txBox="1"/>
              <p:nvPr/>
            </p:nvSpPr>
            <p:spPr>
              <a:xfrm>
                <a:off x="9194739" y="1974178"/>
                <a:ext cx="56182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b-NO" b="0" i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O" dirty="0">
                  <a:solidFill>
                    <a:schemeClr val="accent5"/>
                  </a:solidFill>
                </a:endParaRPr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937E627-ED27-E566-A500-67286D96F6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4739" y="1974178"/>
                <a:ext cx="561820" cy="276999"/>
              </a:xfrm>
              <a:prstGeom prst="rect">
                <a:avLst/>
              </a:prstGeom>
              <a:blipFill>
                <a:blip r:embed="rId4"/>
                <a:stretch>
                  <a:fillRect l="-6667" r="-13333" b="-391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98439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8F06C-53CB-6D49-B60D-FFB45625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3781926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About Calculus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AD966-B769-134A-A36F-7AE863D8A7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Don’t fear Greek symbols</a:t>
            </a:r>
          </a:p>
          <a:p>
            <a:r>
              <a:rPr lang="en-NO" dirty="0"/>
              <a:t>It is just a syntax</a:t>
            </a:r>
          </a:p>
          <a:p>
            <a:r>
              <a:rPr lang="nb-NO" dirty="0"/>
              <a:t>Understand</a:t>
            </a:r>
            <a:endParaRPr lang="en-NO" dirty="0"/>
          </a:p>
          <a:p>
            <a:r>
              <a:rPr lang="en-NO" dirty="0"/>
              <a:t>Work out examples</a:t>
            </a:r>
          </a:p>
        </p:txBody>
      </p:sp>
      <p:pic>
        <p:nvPicPr>
          <p:cNvPr id="7" name="Picture 6" descr="Man with hand on face">
            <a:extLst>
              <a:ext uri="{FF2B5EF4-FFF2-40B4-BE49-F238E27FC236}">
                <a16:creationId xmlns:a16="http://schemas.microsoft.com/office/drawing/2014/main" id="{BFA2CD4E-C0E9-834A-9515-7561A1D21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41"/>
          <a:stretch/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2D12E9-9D82-49C7-2403-03680C7CC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40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9606572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8CB54-5E1D-7944-A500-96BBA127B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243E-288B-2C4F-A185-F6CE7AE98F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NO" dirty="0"/>
              <a:t>Dynamic Arrays</a:t>
            </a:r>
          </a:p>
          <a:p>
            <a:pPr lvl="1"/>
            <a:r>
              <a:rPr lang="en-NO" dirty="0"/>
              <a:t>Allocate memory as we need</a:t>
            </a:r>
          </a:p>
          <a:p>
            <a:pPr lvl="1"/>
            <a:endParaRPr lang="en-NO" dirty="0"/>
          </a:p>
          <a:p>
            <a:r>
              <a:rPr lang="en-NO" dirty="0"/>
              <a:t>Amortized Analysis</a:t>
            </a:r>
          </a:p>
          <a:p>
            <a:pPr lvl="1"/>
            <a:r>
              <a:rPr lang="en-NO" dirty="0">
                <a:solidFill>
                  <a:schemeClr val="accent3"/>
                </a:solidFill>
              </a:rPr>
              <a:t>Different from average analysis</a:t>
            </a:r>
          </a:p>
          <a:p>
            <a:pPr lvl="1"/>
            <a:r>
              <a:rPr lang="en-NO" dirty="0"/>
              <a:t>Efficiency of a sequence of operations</a:t>
            </a:r>
          </a:p>
          <a:p>
            <a:pPr lvl="1"/>
            <a:r>
              <a:rPr lang="en-NO" dirty="0"/>
              <a:t>Useful for </a:t>
            </a:r>
            <a:r>
              <a:rPr lang="en-NO" dirty="0">
                <a:solidFill>
                  <a:schemeClr val="accent3"/>
                </a:solidFill>
              </a:rPr>
              <a:t>self-adaptive data structures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3E05D8-4B2E-A14E-9AB6-8F24009ED6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O" dirty="0"/>
              <a:t>3 Methods</a:t>
            </a:r>
          </a:p>
          <a:p>
            <a:pPr lvl="1"/>
            <a:r>
              <a:rPr lang="en-NO" dirty="0"/>
              <a:t>Aggregate</a:t>
            </a:r>
          </a:p>
          <a:p>
            <a:pPr lvl="1"/>
            <a:r>
              <a:rPr lang="en-NO" dirty="0"/>
              <a:t>Banker’s method</a:t>
            </a:r>
          </a:p>
          <a:p>
            <a:pPr lvl="1"/>
            <a:r>
              <a:rPr lang="en-NO" dirty="0"/>
              <a:t>Physicist’s method</a:t>
            </a:r>
          </a:p>
          <a:p>
            <a:endParaRPr lang="en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D4068-2D40-0101-F560-8916B5FFB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41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505438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A06A3A5-125F-724D-8F5F-2D4360D5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Run-length Encoding (RLE)</a:t>
            </a:r>
            <a:br>
              <a:rPr lang="en-NO" dirty="0"/>
            </a:br>
            <a:r>
              <a:rPr lang="en-NO" sz="2700" dirty="0">
                <a:latin typeface="Montserrat" pitchFamily="2" charset="77"/>
              </a:rPr>
              <a:t>Lab Session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5D6D50-E1D5-D044-B97D-813A01B2E8B8}"/>
              </a:ext>
            </a:extLst>
          </p:cNvPr>
          <p:cNvSpPr/>
          <p:nvPr/>
        </p:nvSpPr>
        <p:spPr>
          <a:xfrm>
            <a:off x="5778677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3238C4-5F7D-A144-8113-31582319941B}"/>
              </a:ext>
            </a:extLst>
          </p:cNvPr>
          <p:cNvSpPr/>
          <p:nvPr/>
        </p:nvSpPr>
        <p:spPr>
          <a:xfrm>
            <a:off x="6265526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089C68-6D80-8C4E-849B-3C9BD0344BBB}"/>
              </a:ext>
            </a:extLst>
          </p:cNvPr>
          <p:cNvSpPr/>
          <p:nvPr/>
        </p:nvSpPr>
        <p:spPr>
          <a:xfrm>
            <a:off x="6752375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4FD4D1-76BA-BC49-B7F0-6F659157CABC}"/>
              </a:ext>
            </a:extLst>
          </p:cNvPr>
          <p:cNvSpPr/>
          <p:nvPr/>
        </p:nvSpPr>
        <p:spPr>
          <a:xfrm>
            <a:off x="7239224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251CBF-3D67-344D-B6FB-27B3C3C87025}"/>
              </a:ext>
            </a:extLst>
          </p:cNvPr>
          <p:cNvSpPr/>
          <p:nvPr/>
        </p:nvSpPr>
        <p:spPr>
          <a:xfrm>
            <a:off x="7726073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7B3A92-1168-E842-B344-499CA65081F9}"/>
              </a:ext>
            </a:extLst>
          </p:cNvPr>
          <p:cNvSpPr/>
          <p:nvPr/>
        </p:nvSpPr>
        <p:spPr>
          <a:xfrm>
            <a:off x="8212922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E4F88D-D369-B64F-A64B-B27B2ECF8A9E}"/>
              </a:ext>
            </a:extLst>
          </p:cNvPr>
          <p:cNvSpPr/>
          <p:nvPr/>
        </p:nvSpPr>
        <p:spPr>
          <a:xfrm>
            <a:off x="8699771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4BF741D-425C-6F4A-A74D-DFA0C0894245}"/>
              </a:ext>
            </a:extLst>
          </p:cNvPr>
          <p:cNvSpPr/>
          <p:nvPr/>
        </p:nvSpPr>
        <p:spPr>
          <a:xfrm>
            <a:off x="9186620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588DC58-5D0D-D248-9240-D7092A8355B2}"/>
              </a:ext>
            </a:extLst>
          </p:cNvPr>
          <p:cNvSpPr/>
          <p:nvPr/>
        </p:nvSpPr>
        <p:spPr>
          <a:xfrm>
            <a:off x="9673469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1F31A18-932A-5E4E-BDF1-2D05B611D30E}"/>
              </a:ext>
            </a:extLst>
          </p:cNvPr>
          <p:cNvSpPr/>
          <p:nvPr/>
        </p:nvSpPr>
        <p:spPr>
          <a:xfrm>
            <a:off x="10160318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F4DDD2-BD18-9345-86CF-7265CC8D1E82}"/>
              </a:ext>
            </a:extLst>
          </p:cNvPr>
          <p:cNvSpPr/>
          <p:nvPr/>
        </p:nvSpPr>
        <p:spPr>
          <a:xfrm>
            <a:off x="10647167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0BD1001-2D4B-E442-8131-CAF469374B10}"/>
              </a:ext>
            </a:extLst>
          </p:cNvPr>
          <p:cNvSpPr/>
          <p:nvPr/>
        </p:nvSpPr>
        <p:spPr>
          <a:xfrm>
            <a:off x="11134013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6360F1-BD7E-6D47-B1F2-571C6AF2E9DE}"/>
              </a:ext>
            </a:extLst>
          </p:cNvPr>
          <p:cNvSpPr/>
          <p:nvPr/>
        </p:nvSpPr>
        <p:spPr>
          <a:xfrm>
            <a:off x="5778677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3F01F47-06DE-FD48-9D2A-BEE85BE9F7AC}"/>
              </a:ext>
            </a:extLst>
          </p:cNvPr>
          <p:cNvSpPr/>
          <p:nvPr/>
        </p:nvSpPr>
        <p:spPr>
          <a:xfrm>
            <a:off x="6265526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5F38574-A3AC-7443-953D-1EA8E147C561}"/>
              </a:ext>
            </a:extLst>
          </p:cNvPr>
          <p:cNvSpPr/>
          <p:nvPr/>
        </p:nvSpPr>
        <p:spPr>
          <a:xfrm>
            <a:off x="6752375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C0D6B14-754D-4C4F-BBB0-69D1BA3A3E7E}"/>
              </a:ext>
            </a:extLst>
          </p:cNvPr>
          <p:cNvSpPr/>
          <p:nvPr/>
        </p:nvSpPr>
        <p:spPr>
          <a:xfrm>
            <a:off x="7239224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2097F0D-57ED-0540-9794-4137DD49C800}"/>
              </a:ext>
            </a:extLst>
          </p:cNvPr>
          <p:cNvSpPr/>
          <p:nvPr/>
        </p:nvSpPr>
        <p:spPr>
          <a:xfrm>
            <a:off x="7726073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4B0A75-5335-D645-B240-4E64FE81E2CE}"/>
              </a:ext>
            </a:extLst>
          </p:cNvPr>
          <p:cNvSpPr/>
          <p:nvPr/>
        </p:nvSpPr>
        <p:spPr>
          <a:xfrm>
            <a:off x="8212922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0C0B095-09A5-554C-B909-30F8B594F360}"/>
              </a:ext>
            </a:extLst>
          </p:cNvPr>
          <p:cNvSpPr/>
          <p:nvPr/>
        </p:nvSpPr>
        <p:spPr>
          <a:xfrm>
            <a:off x="8699771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2BDE13-1D4B-3B46-A212-D41D2CC2F316}"/>
              </a:ext>
            </a:extLst>
          </p:cNvPr>
          <p:cNvSpPr/>
          <p:nvPr/>
        </p:nvSpPr>
        <p:spPr>
          <a:xfrm>
            <a:off x="9186620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37FD99-6EB5-6E4B-B2D5-7C9D6B9D5A37}"/>
              </a:ext>
            </a:extLst>
          </p:cNvPr>
          <p:cNvSpPr/>
          <p:nvPr/>
        </p:nvSpPr>
        <p:spPr>
          <a:xfrm>
            <a:off x="9673469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3788BD3-4039-A446-B039-100589062813}"/>
              </a:ext>
            </a:extLst>
          </p:cNvPr>
          <p:cNvSpPr/>
          <p:nvPr/>
        </p:nvSpPr>
        <p:spPr>
          <a:xfrm>
            <a:off x="10160318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093D2C2-9247-B542-AAC9-DC3D817453F4}"/>
              </a:ext>
            </a:extLst>
          </p:cNvPr>
          <p:cNvSpPr/>
          <p:nvPr/>
        </p:nvSpPr>
        <p:spPr>
          <a:xfrm>
            <a:off x="10647167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61B4083-768C-5645-8216-9FD84EB23874}"/>
              </a:ext>
            </a:extLst>
          </p:cNvPr>
          <p:cNvSpPr/>
          <p:nvPr/>
        </p:nvSpPr>
        <p:spPr>
          <a:xfrm>
            <a:off x="11134013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6" name="Left Brace 35">
            <a:extLst>
              <a:ext uri="{FF2B5EF4-FFF2-40B4-BE49-F238E27FC236}">
                <a16:creationId xmlns:a16="http://schemas.microsoft.com/office/drawing/2014/main" id="{EA33F95E-2C9E-EE4C-9687-955C53989C50}"/>
              </a:ext>
            </a:extLst>
          </p:cNvPr>
          <p:cNvSpPr/>
          <p:nvPr/>
        </p:nvSpPr>
        <p:spPr>
          <a:xfrm rot="16200000">
            <a:off x="6198470" y="3040381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91692F-C227-DD4A-B4E9-15F9BDC21D3F}"/>
              </a:ext>
            </a:extLst>
          </p:cNvPr>
          <p:cNvSpPr txBox="1"/>
          <p:nvPr/>
        </p:nvSpPr>
        <p:spPr>
          <a:xfrm>
            <a:off x="5932742" y="3551954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2 x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4F5D9B-232F-3A47-9951-DE128EC3C0E6}"/>
              </a:ext>
            </a:extLst>
          </p:cNvPr>
          <p:cNvSpPr txBox="1"/>
          <p:nvPr/>
        </p:nvSpPr>
        <p:spPr>
          <a:xfrm>
            <a:off x="6640162" y="3880696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 x 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7DED98-8081-C346-98BC-FF1ADB770512}"/>
              </a:ext>
            </a:extLst>
          </p:cNvPr>
          <p:cNvSpPr txBox="1"/>
          <p:nvPr/>
        </p:nvSpPr>
        <p:spPr>
          <a:xfrm>
            <a:off x="7131992" y="3551954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 x 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0673018-E121-984D-B60C-106020461925}"/>
              </a:ext>
            </a:extLst>
          </p:cNvPr>
          <p:cNvSpPr txBox="1"/>
          <p:nvPr/>
        </p:nvSpPr>
        <p:spPr>
          <a:xfrm>
            <a:off x="7613858" y="3884336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 x 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C6A1E0B-3586-C442-A3E6-C03328E15A25}"/>
              </a:ext>
            </a:extLst>
          </p:cNvPr>
          <p:cNvSpPr txBox="1"/>
          <p:nvPr/>
        </p:nvSpPr>
        <p:spPr>
          <a:xfrm>
            <a:off x="9093797" y="3576781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5 x 6</a:t>
            </a:r>
          </a:p>
        </p:txBody>
      </p:sp>
      <p:sp>
        <p:nvSpPr>
          <p:cNvPr id="42" name="Left Brace 41">
            <a:extLst>
              <a:ext uri="{FF2B5EF4-FFF2-40B4-BE49-F238E27FC236}">
                <a16:creationId xmlns:a16="http://schemas.microsoft.com/office/drawing/2014/main" id="{5CA25B73-2153-834D-A779-16AA2A3D7805}"/>
              </a:ext>
            </a:extLst>
          </p:cNvPr>
          <p:cNvSpPr/>
          <p:nvPr/>
        </p:nvSpPr>
        <p:spPr>
          <a:xfrm rot="16200000">
            <a:off x="9361323" y="2300819"/>
            <a:ext cx="130517" cy="236968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3" name="Left Brace 42">
            <a:extLst>
              <a:ext uri="{FF2B5EF4-FFF2-40B4-BE49-F238E27FC236}">
                <a16:creationId xmlns:a16="http://schemas.microsoft.com/office/drawing/2014/main" id="{35AAB888-11E4-0E4D-A018-3AA3C0CE29CD}"/>
              </a:ext>
            </a:extLst>
          </p:cNvPr>
          <p:cNvSpPr/>
          <p:nvPr/>
        </p:nvSpPr>
        <p:spPr>
          <a:xfrm rot="16200000">
            <a:off x="11066957" y="3050682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8CBF6CF-A4A0-D340-AAEC-999696634393}"/>
              </a:ext>
            </a:extLst>
          </p:cNvPr>
          <p:cNvSpPr txBox="1"/>
          <p:nvPr/>
        </p:nvSpPr>
        <p:spPr>
          <a:xfrm>
            <a:off x="10801229" y="3602642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2 x 3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8D6DA0EF-A495-184C-81C1-EDCB95111157}"/>
              </a:ext>
            </a:extLst>
          </p:cNvPr>
          <p:cNvSpPr/>
          <p:nvPr/>
        </p:nvSpPr>
        <p:spPr>
          <a:xfrm rot="5400000">
            <a:off x="6198468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50E0375-B1B5-CD4C-840A-47F574ACE1D2}"/>
              </a:ext>
            </a:extLst>
          </p:cNvPr>
          <p:cNvCxnSpPr>
            <a:stCxn id="37" idx="2"/>
          </p:cNvCxnSpPr>
          <p:nvPr/>
        </p:nvCxnSpPr>
        <p:spPr>
          <a:xfrm flipH="1">
            <a:off x="6265525" y="3859731"/>
            <a:ext cx="1" cy="78086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Left Brace 47">
            <a:extLst>
              <a:ext uri="{FF2B5EF4-FFF2-40B4-BE49-F238E27FC236}">
                <a16:creationId xmlns:a16="http://schemas.microsoft.com/office/drawing/2014/main" id="{1D14AA04-B30F-F747-9941-060B885AAEF6}"/>
              </a:ext>
            </a:extLst>
          </p:cNvPr>
          <p:cNvSpPr/>
          <p:nvPr/>
        </p:nvSpPr>
        <p:spPr>
          <a:xfrm rot="5400000">
            <a:off x="7172167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9" name="Left Brace 48">
            <a:extLst>
              <a:ext uri="{FF2B5EF4-FFF2-40B4-BE49-F238E27FC236}">
                <a16:creationId xmlns:a16="http://schemas.microsoft.com/office/drawing/2014/main" id="{0B7438D9-D190-EB44-8F2D-F2A45F41CB25}"/>
              </a:ext>
            </a:extLst>
          </p:cNvPr>
          <p:cNvSpPr/>
          <p:nvPr/>
        </p:nvSpPr>
        <p:spPr>
          <a:xfrm rot="5400000">
            <a:off x="8110120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0" name="Left Brace 49">
            <a:extLst>
              <a:ext uri="{FF2B5EF4-FFF2-40B4-BE49-F238E27FC236}">
                <a16:creationId xmlns:a16="http://schemas.microsoft.com/office/drawing/2014/main" id="{73614257-4427-B145-889F-8632BE2255A3}"/>
              </a:ext>
            </a:extLst>
          </p:cNvPr>
          <p:cNvSpPr/>
          <p:nvPr/>
        </p:nvSpPr>
        <p:spPr>
          <a:xfrm rot="5400000">
            <a:off x="9119563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1" name="Left Brace 50">
            <a:extLst>
              <a:ext uri="{FF2B5EF4-FFF2-40B4-BE49-F238E27FC236}">
                <a16:creationId xmlns:a16="http://schemas.microsoft.com/office/drawing/2014/main" id="{8118DFD4-A0F0-2A4B-BDCC-AE8C3A4B1DC9}"/>
              </a:ext>
            </a:extLst>
          </p:cNvPr>
          <p:cNvSpPr/>
          <p:nvPr/>
        </p:nvSpPr>
        <p:spPr>
          <a:xfrm rot="5400000">
            <a:off x="10045184" y="4307541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2" name="Left Brace 51">
            <a:extLst>
              <a:ext uri="{FF2B5EF4-FFF2-40B4-BE49-F238E27FC236}">
                <a16:creationId xmlns:a16="http://schemas.microsoft.com/office/drawing/2014/main" id="{7ED280FD-1755-0C41-B8E4-0499621CB120}"/>
              </a:ext>
            </a:extLst>
          </p:cNvPr>
          <p:cNvSpPr/>
          <p:nvPr/>
        </p:nvSpPr>
        <p:spPr>
          <a:xfrm rot="5400000">
            <a:off x="11066955" y="4300325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A95C55B-9903-254D-818C-2C91C5243587}"/>
              </a:ext>
            </a:extLst>
          </p:cNvPr>
          <p:cNvCxnSpPr>
            <a:cxnSpLocks/>
            <a:stCxn id="14" idx="2"/>
            <a:endCxn id="38" idx="0"/>
          </p:cNvCxnSpPr>
          <p:nvPr/>
        </p:nvCxnSpPr>
        <p:spPr>
          <a:xfrm flipH="1">
            <a:off x="6972946" y="3307080"/>
            <a:ext cx="4981" cy="57361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38541F0-E18A-1A40-A9B4-6FFDD2394349}"/>
              </a:ext>
            </a:extLst>
          </p:cNvPr>
          <p:cNvCxnSpPr>
            <a:cxnSpLocks/>
            <a:stCxn id="38" idx="2"/>
          </p:cNvCxnSpPr>
          <p:nvPr/>
        </p:nvCxnSpPr>
        <p:spPr>
          <a:xfrm rot="16200000" flipH="1">
            <a:off x="6861945" y="4299473"/>
            <a:ext cx="488278" cy="26627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7FFE68C-1D32-BA45-BA76-837F7268F4EA}"/>
              </a:ext>
            </a:extLst>
          </p:cNvPr>
          <p:cNvCxnSpPr>
            <a:cxnSpLocks/>
            <a:stCxn id="15" idx="2"/>
            <a:endCxn id="39" idx="0"/>
          </p:cNvCxnSpPr>
          <p:nvPr/>
        </p:nvCxnSpPr>
        <p:spPr>
          <a:xfrm>
            <a:off x="7464776" y="3307080"/>
            <a:ext cx="0" cy="24487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0529E26-8A0A-B647-8AF9-DAF05AA53AAD}"/>
              </a:ext>
            </a:extLst>
          </p:cNvPr>
          <p:cNvCxnSpPr>
            <a:cxnSpLocks/>
            <a:stCxn id="16" idx="2"/>
            <a:endCxn id="40" idx="0"/>
          </p:cNvCxnSpPr>
          <p:nvPr/>
        </p:nvCxnSpPr>
        <p:spPr>
          <a:xfrm flipH="1">
            <a:off x="7946642" y="3307080"/>
            <a:ext cx="4983" cy="57725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775237E-EC06-8642-987E-47FCA7968E88}"/>
              </a:ext>
            </a:extLst>
          </p:cNvPr>
          <p:cNvCxnSpPr>
            <a:cxnSpLocks/>
            <a:stCxn id="39" idx="2"/>
          </p:cNvCxnSpPr>
          <p:nvPr/>
        </p:nvCxnSpPr>
        <p:spPr>
          <a:xfrm rot="16200000" flipH="1">
            <a:off x="7408858" y="3915649"/>
            <a:ext cx="824237" cy="712400"/>
          </a:xfrm>
          <a:prstGeom prst="bentConnector3">
            <a:avLst>
              <a:gd name="adj1" fmla="val 69229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7598648-9F3A-1F40-A69A-CD61B3197787}"/>
              </a:ext>
            </a:extLst>
          </p:cNvPr>
          <p:cNvCxnSpPr>
            <a:cxnSpLocks/>
            <a:stCxn id="40" idx="2"/>
            <a:endCxn id="50" idx="1"/>
          </p:cNvCxnSpPr>
          <p:nvPr/>
        </p:nvCxnSpPr>
        <p:spPr>
          <a:xfrm rot="16200000" flipH="1">
            <a:off x="8324311" y="3814443"/>
            <a:ext cx="484639" cy="1239977"/>
          </a:xfrm>
          <a:prstGeom prst="bentConnector3">
            <a:avLst>
              <a:gd name="adj1" fmla="val 12265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0">
            <a:extLst>
              <a:ext uri="{FF2B5EF4-FFF2-40B4-BE49-F238E27FC236}">
                <a16:creationId xmlns:a16="http://schemas.microsoft.com/office/drawing/2014/main" id="{BE0A5F8C-035C-B741-BBCC-6EB9EBB2B2FE}"/>
              </a:ext>
            </a:extLst>
          </p:cNvPr>
          <p:cNvCxnSpPr>
            <a:cxnSpLocks/>
            <a:stCxn id="41" idx="2"/>
            <a:endCxn id="51" idx="1"/>
          </p:cNvCxnSpPr>
          <p:nvPr/>
        </p:nvCxnSpPr>
        <p:spPr>
          <a:xfrm rot="16200000" flipH="1">
            <a:off x="9369705" y="3941433"/>
            <a:ext cx="799411" cy="68565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781B049-1F03-874C-873D-24749BA119C0}"/>
              </a:ext>
            </a:extLst>
          </p:cNvPr>
          <p:cNvCxnSpPr>
            <a:cxnSpLocks/>
            <a:stCxn id="44" idx="2"/>
            <a:endCxn id="52" idx="1"/>
          </p:cNvCxnSpPr>
          <p:nvPr/>
        </p:nvCxnSpPr>
        <p:spPr>
          <a:xfrm flipH="1">
            <a:off x="11134011" y="3910419"/>
            <a:ext cx="2" cy="76633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6AA4D7E7-35B3-474A-8D54-03946CC6B5E5}"/>
              </a:ext>
            </a:extLst>
          </p:cNvPr>
          <p:cNvSpPr txBox="1"/>
          <p:nvPr/>
        </p:nvSpPr>
        <p:spPr>
          <a:xfrm>
            <a:off x="5714903" y="2547307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input array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44EA81C-9209-654E-B986-B00F250EB071}"/>
              </a:ext>
            </a:extLst>
          </p:cNvPr>
          <p:cNvSpPr txBox="1"/>
          <p:nvPr/>
        </p:nvSpPr>
        <p:spPr>
          <a:xfrm>
            <a:off x="5679181" y="5272951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output array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5784576-0208-5845-A180-0C379BB66BB2}"/>
              </a:ext>
            </a:extLst>
          </p:cNvPr>
          <p:cNvSpPr txBox="1"/>
          <p:nvPr/>
        </p:nvSpPr>
        <p:spPr>
          <a:xfrm>
            <a:off x="8997018" y="2356267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3"/>
                </a:solidFill>
                <a:latin typeface="Share Tech Mono" panose="020B0509050000020004" pitchFamily="49" charset="77"/>
              </a:rPr>
              <a:t>1 run</a:t>
            </a: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DCA88EA-90EA-9843-AABC-0766EB2F8F7E}"/>
              </a:ext>
            </a:extLst>
          </p:cNvPr>
          <p:cNvCxnSpPr/>
          <p:nvPr/>
        </p:nvCxnSpPr>
        <p:spPr>
          <a:xfrm>
            <a:off x="8241739" y="2731973"/>
            <a:ext cx="2313985" cy="0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1285C66E-9FB2-8243-9E31-B95DE808D54A}"/>
              </a:ext>
            </a:extLst>
          </p:cNvPr>
          <p:cNvSpPr txBox="1"/>
          <p:nvPr/>
        </p:nvSpPr>
        <p:spPr>
          <a:xfrm>
            <a:off x="690113" y="2356267"/>
            <a:ext cx="42269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list “runs” with their length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Implement: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convertion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insertion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deletion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compression ratio?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3CCCDF-2D81-A3F0-1DFD-99C89D8D5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42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030570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/>
      <p:bldP spid="38" grpId="0"/>
      <p:bldP spid="39" grpId="0"/>
      <p:bldP spid="40" grpId="0"/>
      <p:bldP spid="41" grpId="0"/>
      <p:bldP spid="42" grpId="0" animBg="1"/>
      <p:bldP spid="43" grpId="0" animBg="1"/>
      <p:bldP spid="44" grpId="0"/>
      <p:bldP spid="45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83" grpId="0"/>
      <p:bldP spid="8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EFC2E-8A46-8C50-6932-A09BFE26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Average Case?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Insertion in a sequence</a:t>
            </a:r>
            <a:endParaRPr lang="en-NO" dirty="0">
              <a:latin typeface="Montserrat" pitchFamily="2" charset="7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ontent Placeholder 13">
                <a:extLst>
                  <a:ext uri="{FF2B5EF4-FFF2-40B4-BE49-F238E27FC236}">
                    <a16:creationId xmlns:a16="http://schemas.microsoft.com/office/drawing/2014/main" id="{5FBC0BCB-DA40-6C9B-AF6C-2A0F98F4008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68946" cy="4351338"/>
              </a:xfrm>
            </p:spPr>
            <p:txBody>
              <a:bodyPr anchor="ctr"/>
              <a:lstStyle/>
              <a:p>
                <a:r>
                  <a:rPr lang="en-NO" dirty="0"/>
                  <a:t>F = 1 iff full, 0 otherwise</a:t>
                </a:r>
              </a:p>
              <a:p>
                <a:r>
                  <a:rPr lang="en-NO" dirty="0"/>
                  <a:t>C: number of items to shift</a:t>
                </a:r>
              </a:p>
              <a:p>
                <a14:m>
                  <m:oMath xmlns:m="http://schemas.openxmlformats.org/officeDocument/2006/math">
                    <m:r>
                      <a:rPr lang="nb-NO" b="0" i="1" smtClean="0">
                        <a:latin typeface="Cambria Math" panose="02040503050406030204" pitchFamily="18" charset="0"/>
                      </a:rPr>
                      <m:t>𝐸𝑥𝑝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𝑡𝑖𝑚𝑒</m:t>
                    </m:r>
                    <m:d>
                      <m:dPr>
                        <m:ctrlPr>
                          <a:rPr lang="nb-NO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nb-NO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nb-NO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NO" dirty="0"/>
              </a:p>
            </p:txBody>
          </p:sp>
        </mc:Choice>
        <mc:Fallback>
          <p:sp>
            <p:nvSpPr>
              <p:cNvPr id="14" name="Content Placeholder 13">
                <a:extLst>
                  <a:ext uri="{FF2B5EF4-FFF2-40B4-BE49-F238E27FC236}">
                    <a16:creationId xmlns:a16="http://schemas.microsoft.com/office/drawing/2014/main" id="{5FBC0BCB-DA40-6C9B-AF6C-2A0F98F400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68946" cy="4351338"/>
              </a:xfrm>
              <a:blipFill>
                <a:blip r:embed="rId2"/>
                <a:stretch>
                  <a:fillRect l="-1687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079ED3-5E4E-A94D-591C-CB91F7965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5</a:t>
            </a:fld>
            <a:endParaRPr lang="en-NO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031411F-608B-D375-BDF3-1815891BF6D0}"/>
              </a:ext>
            </a:extLst>
          </p:cNvPr>
          <p:cNvCxnSpPr/>
          <p:nvPr/>
        </p:nvCxnSpPr>
        <p:spPr>
          <a:xfrm flipV="1">
            <a:off x="6559296" y="1828800"/>
            <a:ext cx="0" cy="432816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9570745-BC1A-1EFD-AB02-4CB8EFDF8BD2}"/>
              </a:ext>
            </a:extLst>
          </p:cNvPr>
          <p:cNvCxnSpPr>
            <a:cxnSpLocks/>
          </p:cNvCxnSpPr>
          <p:nvPr/>
        </p:nvCxnSpPr>
        <p:spPr>
          <a:xfrm>
            <a:off x="6268122" y="5913120"/>
            <a:ext cx="5085678" cy="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E22385A-09DF-429D-5216-C05063CBDC6C}"/>
              </a:ext>
            </a:extLst>
          </p:cNvPr>
          <p:cNvSpPr txBox="1"/>
          <p:nvPr/>
        </p:nvSpPr>
        <p:spPr>
          <a:xfrm>
            <a:off x="10053188" y="5987018"/>
            <a:ext cx="1176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input size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FFDE0-3121-FD3C-FA1B-48DA15916681}"/>
              </a:ext>
            </a:extLst>
          </p:cNvPr>
          <p:cNvSpPr txBox="1"/>
          <p:nvPr/>
        </p:nvSpPr>
        <p:spPr>
          <a:xfrm rot="16200000">
            <a:off x="5945151" y="2081900"/>
            <a:ext cx="5677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i="1" dirty="0">
                <a:latin typeface="Montserrat" pitchFamily="2" charset="77"/>
              </a:rPr>
              <a:t>size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790CAA5-FB7D-002A-FAD5-11E335534BCA}"/>
              </a:ext>
            </a:extLst>
          </p:cNvPr>
          <p:cNvCxnSpPr/>
          <p:nvPr/>
        </p:nvCxnSpPr>
        <p:spPr>
          <a:xfrm>
            <a:off x="6559296" y="5352288"/>
            <a:ext cx="4670817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5E2776A-E488-416A-DF56-68737775D121}"/>
                  </a:ext>
                </a:extLst>
              </p:cNvPr>
              <p:cNvSpPr txBox="1"/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b-NO" b="0" i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lang="nb-NO" b="0" i="1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lang="en-NO" dirty="0">
                  <a:solidFill>
                    <a:schemeClr val="accent6"/>
                  </a:solidFill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5E2776A-E488-416A-DF56-68737775D1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4538" y="4952180"/>
                <a:ext cx="553037" cy="276999"/>
              </a:xfrm>
              <a:prstGeom prst="rect">
                <a:avLst/>
              </a:prstGeom>
              <a:blipFill>
                <a:blip r:embed="rId3"/>
                <a:stretch>
                  <a:fillRect l="-6818" r="-13636" b="-391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8B515A2-C315-3E4A-AE68-FE3FE3536DDB}"/>
              </a:ext>
            </a:extLst>
          </p:cNvPr>
          <p:cNvCxnSpPr>
            <a:cxnSpLocks/>
          </p:cNvCxnSpPr>
          <p:nvPr/>
        </p:nvCxnSpPr>
        <p:spPr>
          <a:xfrm flipV="1">
            <a:off x="6559296" y="1978025"/>
            <a:ext cx="3493892" cy="3935095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EAFB633-5CA4-74FD-4CAE-121BC7115079}"/>
                  </a:ext>
                </a:extLst>
              </p:cNvPr>
              <p:cNvSpPr txBox="1"/>
              <p:nvPr/>
            </p:nvSpPr>
            <p:spPr>
              <a:xfrm>
                <a:off x="9194739" y="1974178"/>
                <a:ext cx="56182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nb-NO" b="0" i="0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nb-NO" b="0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NO" dirty="0">
                  <a:solidFill>
                    <a:schemeClr val="accent5"/>
                  </a:solidFill>
                </a:endParaRPr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EAFB633-5CA4-74FD-4CAE-121BC71150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4739" y="1974178"/>
                <a:ext cx="561820" cy="276999"/>
              </a:xfrm>
              <a:prstGeom prst="rect">
                <a:avLst/>
              </a:prstGeom>
              <a:blipFill>
                <a:blip r:embed="rId4"/>
                <a:stretch>
                  <a:fillRect l="-6667" r="-13333" b="-3913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9885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D4804-5A1B-4782-70F5-F933D4696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 we miss?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1E0918-9956-046A-21A5-4D144702A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6</a:t>
            </a:fld>
            <a:endParaRPr lang="en-NO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AFCC81C-7A93-410F-2FC3-A7CC9BB54DF0}"/>
              </a:ext>
            </a:extLst>
          </p:cNvPr>
          <p:cNvCxnSpPr>
            <a:cxnSpLocks/>
          </p:cNvCxnSpPr>
          <p:nvPr/>
        </p:nvCxnSpPr>
        <p:spPr>
          <a:xfrm>
            <a:off x="1010322" y="5870448"/>
            <a:ext cx="9999054" cy="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4AA46C5-C906-8D92-202B-6ABF944F09DF}"/>
              </a:ext>
            </a:extLst>
          </p:cNvPr>
          <p:cNvSpPr txBox="1"/>
          <p:nvPr/>
        </p:nvSpPr>
        <p:spPr>
          <a:xfrm>
            <a:off x="9368166" y="5899150"/>
            <a:ext cx="15680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nb. insertions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87A500-7B57-70F7-784C-C75636750C61}"/>
              </a:ext>
            </a:extLst>
          </p:cNvPr>
          <p:cNvCxnSpPr/>
          <p:nvPr/>
        </p:nvCxnSpPr>
        <p:spPr>
          <a:xfrm flipV="1">
            <a:off x="1255776" y="1731264"/>
            <a:ext cx="0" cy="432816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8016803-3D2E-528A-4839-D1823B405B95}"/>
              </a:ext>
            </a:extLst>
          </p:cNvPr>
          <p:cNvSpPr txBox="1"/>
          <p:nvPr/>
        </p:nvSpPr>
        <p:spPr>
          <a:xfrm rot="16200000">
            <a:off x="311189" y="2214569"/>
            <a:ext cx="13051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time spent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DDBE49-F735-75E5-2A69-9CCCD2922A76}"/>
              </a:ext>
            </a:extLst>
          </p:cNvPr>
          <p:cNvSpPr/>
          <p:nvPr/>
        </p:nvSpPr>
        <p:spPr>
          <a:xfrm>
            <a:off x="1501231" y="5612875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D80341-1FF8-9999-336E-E85330F522B0}"/>
              </a:ext>
            </a:extLst>
          </p:cNvPr>
          <p:cNvSpPr/>
          <p:nvPr/>
        </p:nvSpPr>
        <p:spPr>
          <a:xfrm>
            <a:off x="1988911" y="561465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7ACB77-77D2-6679-6121-B7B3C74F0655}"/>
              </a:ext>
            </a:extLst>
          </p:cNvPr>
          <p:cNvSpPr/>
          <p:nvPr/>
        </p:nvSpPr>
        <p:spPr>
          <a:xfrm>
            <a:off x="2464399" y="561287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BD2CAC-E274-2DA5-A731-144B14C67033}"/>
              </a:ext>
            </a:extLst>
          </p:cNvPr>
          <p:cNvSpPr/>
          <p:nvPr/>
        </p:nvSpPr>
        <p:spPr>
          <a:xfrm>
            <a:off x="2453822" y="534465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5DC52B-17E8-2193-4837-C64A54502C47}"/>
              </a:ext>
            </a:extLst>
          </p:cNvPr>
          <p:cNvSpPr/>
          <p:nvPr/>
        </p:nvSpPr>
        <p:spPr>
          <a:xfrm>
            <a:off x="2939887" y="561743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F96B09A-70CD-0FFE-96C5-74E2C03E1F5D}"/>
              </a:ext>
            </a:extLst>
          </p:cNvPr>
          <p:cNvSpPr/>
          <p:nvPr/>
        </p:nvSpPr>
        <p:spPr>
          <a:xfrm>
            <a:off x="3393414" y="561743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CD0AF83-EA0D-3C75-0978-74B656F86DE4}"/>
              </a:ext>
            </a:extLst>
          </p:cNvPr>
          <p:cNvSpPr/>
          <p:nvPr/>
        </p:nvSpPr>
        <p:spPr>
          <a:xfrm>
            <a:off x="3382837" y="534920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37B1555-45D0-7AB3-DF3E-B998DD8283CC}"/>
              </a:ext>
            </a:extLst>
          </p:cNvPr>
          <p:cNvSpPr/>
          <p:nvPr/>
        </p:nvSpPr>
        <p:spPr>
          <a:xfrm>
            <a:off x="3393414" y="508098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5BAEEC-9601-FD7E-5EEB-1549C6B51D4E}"/>
              </a:ext>
            </a:extLst>
          </p:cNvPr>
          <p:cNvSpPr/>
          <p:nvPr/>
        </p:nvSpPr>
        <p:spPr>
          <a:xfrm>
            <a:off x="3382837" y="481275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EAB77FB-BC91-D559-0822-4939CF779E71}"/>
              </a:ext>
            </a:extLst>
          </p:cNvPr>
          <p:cNvSpPr/>
          <p:nvPr/>
        </p:nvSpPr>
        <p:spPr>
          <a:xfrm>
            <a:off x="2453822" y="5070329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183C52F-3A5A-B6FC-13DF-627746454165}"/>
              </a:ext>
            </a:extLst>
          </p:cNvPr>
          <p:cNvSpPr/>
          <p:nvPr/>
        </p:nvSpPr>
        <p:spPr>
          <a:xfrm>
            <a:off x="3382837" y="454453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C04B894-E5BB-0731-6A3E-29CBE070056E}"/>
              </a:ext>
            </a:extLst>
          </p:cNvPr>
          <p:cNvSpPr/>
          <p:nvPr/>
        </p:nvSpPr>
        <p:spPr>
          <a:xfrm>
            <a:off x="3846941" y="561224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331081-BB71-6DA1-88C8-1149FE8009D8}"/>
              </a:ext>
            </a:extLst>
          </p:cNvPr>
          <p:cNvSpPr/>
          <p:nvPr/>
        </p:nvSpPr>
        <p:spPr>
          <a:xfrm>
            <a:off x="4334621" y="561402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E24E709-C7BA-6F51-0E76-7DD915C6CFE7}"/>
              </a:ext>
            </a:extLst>
          </p:cNvPr>
          <p:cNvSpPr txBox="1"/>
          <p:nvPr/>
        </p:nvSpPr>
        <p:spPr>
          <a:xfrm>
            <a:off x="1880798" y="4418600"/>
            <a:ext cx="1446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resize</a:t>
            </a:r>
          </a:p>
          <a:p>
            <a:pPr algn="ctr"/>
            <a:r>
              <a:rPr lang="en-NO" sz="1600" i="1" dirty="0">
                <a:latin typeface="Montserrat" pitchFamily="2" charset="77"/>
              </a:rPr>
              <a:t>capacity = 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30DE13-6B44-09A9-F5A6-4E0D5815C33B}"/>
              </a:ext>
            </a:extLst>
          </p:cNvPr>
          <p:cNvSpPr txBox="1"/>
          <p:nvPr/>
        </p:nvSpPr>
        <p:spPr>
          <a:xfrm>
            <a:off x="2882834" y="3253946"/>
            <a:ext cx="1386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resize</a:t>
            </a:r>
          </a:p>
          <a:p>
            <a:pPr algn="ctr"/>
            <a:r>
              <a:rPr lang="en-NO" sz="1600" i="1" dirty="0">
                <a:latin typeface="Montserrat" pitchFamily="2" charset="77"/>
              </a:rPr>
              <a:t>capacity =8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DEB310E-905C-A1E0-171C-7CFEF26EBE68}"/>
              </a:ext>
            </a:extLst>
          </p:cNvPr>
          <p:cNvSpPr/>
          <p:nvPr/>
        </p:nvSpPr>
        <p:spPr>
          <a:xfrm>
            <a:off x="4788148" y="561224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8E41CDA-3551-A851-4BF0-452035077D21}"/>
              </a:ext>
            </a:extLst>
          </p:cNvPr>
          <p:cNvSpPr/>
          <p:nvPr/>
        </p:nvSpPr>
        <p:spPr>
          <a:xfrm>
            <a:off x="5275828" y="561402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E9EFBD2-4E3F-4A70-E197-2698A5B8836C}"/>
              </a:ext>
            </a:extLst>
          </p:cNvPr>
          <p:cNvSpPr/>
          <p:nvPr/>
        </p:nvSpPr>
        <p:spPr>
          <a:xfrm>
            <a:off x="5710259" y="5596971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B57C6B0-180A-ED16-FE7D-A3F3099960F3}"/>
              </a:ext>
            </a:extLst>
          </p:cNvPr>
          <p:cNvSpPr/>
          <p:nvPr/>
        </p:nvSpPr>
        <p:spPr>
          <a:xfrm>
            <a:off x="5710259" y="5328746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A0AFD70-AE47-6D91-8B98-298C3FDEB527}"/>
              </a:ext>
            </a:extLst>
          </p:cNvPr>
          <p:cNvSpPr/>
          <p:nvPr/>
        </p:nvSpPr>
        <p:spPr>
          <a:xfrm>
            <a:off x="5710259" y="5060521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07AB33-D25A-2924-046B-7EBE573B5319}"/>
              </a:ext>
            </a:extLst>
          </p:cNvPr>
          <p:cNvSpPr/>
          <p:nvPr/>
        </p:nvSpPr>
        <p:spPr>
          <a:xfrm>
            <a:off x="5710259" y="4792296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B207C3F-8C2E-431E-E20E-04C0BE680C6F}"/>
              </a:ext>
            </a:extLst>
          </p:cNvPr>
          <p:cNvSpPr/>
          <p:nvPr/>
        </p:nvSpPr>
        <p:spPr>
          <a:xfrm>
            <a:off x="5710259" y="342900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41F7C4B-58ED-B6E7-C455-C1D47AA72302}"/>
              </a:ext>
            </a:extLst>
          </p:cNvPr>
          <p:cNvSpPr/>
          <p:nvPr/>
        </p:nvSpPr>
        <p:spPr>
          <a:xfrm>
            <a:off x="5714740" y="4517139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A0AC5E6-A240-5662-79BA-D9EE937D1E39}"/>
              </a:ext>
            </a:extLst>
          </p:cNvPr>
          <p:cNvSpPr/>
          <p:nvPr/>
        </p:nvSpPr>
        <p:spPr>
          <a:xfrm>
            <a:off x="5714740" y="4248914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73CB5FF-3A4C-0164-BF02-9431FC5E58CA}"/>
              </a:ext>
            </a:extLst>
          </p:cNvPr>
          <p:cNvSpPr/>
          <p:nvPr/>
        </p:nvSpPr>
        <p:spPr>
          <a:xfrm>
            <a:off x="5714740" y="3980689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6F56D0B-FB75-3DEC-B325-61B15B61D525}"/>
              </a:ext>
            </a:extLst>
          </p:cNvPr>
          <p:cNvSpPr/>
          <p:nvPr/>
        </p:nvSpPr>
        <p:spPr>
          <a:xfrm>
            <a:off x="5714740" y="3712464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CB63FAD-ACC9-3322-2BC8-EB68D9C80E9F}"/>
              </a:ext>
            </a:extLst>
          </p:cNvPr>
          <p:cNvSpPr txBox="1"/>
          <p:nvPr/>
        </p:nvSpPr>
        <p:spPr>
          <a:xfrm>
            <a:off x="5153908" y="2397926"/>
            <a:ext cx="14574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resize</a:t>
            </a:r>
          </a:p>
          <a:p>
            <a:pPr algn="ctr"/>
            <a:r>
              <a:rPr lang="en-NO" sz="1400" i="1" dirty="0">
                <a:latin typeface="Montserrat" pitchFamily="2" charset="77"/>
              </a:rPr>
              <a:t>(capacity = 16)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7D5285B-5D70-E0BC-B488-CD8EB3E9D3E7}"/>
              </a:ext>
            </a:extLst>
          </p:cNvPr>
          <p:cNvSpPr/>
          <p:nvPr/>
        </p:nvSpPr>
        <p:spPr>
          <a:xfrm>
            <a:off x="6160554" y="559341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3D3AA25-82B4-719A-E844-EEDC5F1D7D6F}"/>
              </a:ext>
            </a:extLst>
          </p:cNvPr>
          <p:cNvSpPr/>
          <p:nvPr/>
        </p:nvSpPr>
        <p:spPr>
          <a:xfrm>
            <a:off x="6648234" y="559519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DD3F836-49C6-6AF6-A031-CE89FC963DC3}"/>
              </a:ext>
            </a:extLst>
          </p:cNvPr>
          <p:cNvSpPr/>
          <p:nvPr/>
        </p:nvSpPr>
        <p:spPr>
          <a:xfrm>
            <a:off x="7101761" y="559341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9905E84-2DFD-0499-1FDE-00F44FA36A90}"/>
              </a:ext>
            </a:extLst>
          </p:cNvPr>
          <p:cNvSpPr/>
          <p:nvPr/>
        </p:nvSpPr>
        <p:spPr>
          <a:xfrm>
            <a:off x="7589441" y="559519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BD34479-C7CC-4CBA-D3EE-7EB2EE1178E7}"/>
              </a:ext>
            </a:extLst>
          </p:cNvPr>
          <p:cNvSpPr/>
          <p:nvPr/>
        </p:nvSpPr>
        <p:spPr>
          <a:xfrm>
            <a:off x="8046200" y="558393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84E4BCC-FF7E-B5FA-589F-D321C93ED087}"/>
              </a:ext>
            </a:extLst>
          </p:cNvPr>
          <p:cNvSpPr/>
          <p:nvPr/>
        </p:nvSpPr>
        <p:spPr>
          <a:xfrm>
            <a:off x="8533880" y="558571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4B3B535-8075-42C1-8AB6-65497069C5E4}"/>
              </a:ext>
            </a:extLst>
          </p:cNvPr>
          <p:cNvSpPr/>
          <p:nvPr/>
        </p:nvSpPr>
        <p:spPr>
          <a:xfrm>
            <a:off x="8987407" y="558393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83A6974-0FC1-04B6-4257-F77E04DCEEFF}"/>
              </a:ext>
            </a:extLst>
          </p:cNvPr>
          <p:cNvSpPr/>
          <p:nvPr/>
        </p:nvSpPr>
        <p:spPr>
          <a:xfrm>
            <a:off x="9475087" y="558571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D0BACDC-B40D-48D4-7E43-541401EC7BB9}"/>
              </a:ext>
            </a:extLst>
          </p:cNvPr>
          <p:cNvSpPr/>
          <p:nvPr/>
        </p:nvSpPr>
        <p:spPr>
          <a:xfrm>
            <a:off x="9933641" y="557437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C6F006F-ACF1-7F67-228B-4C58CACD1B20}"/>
              </a:ext>
            </a:extLst>
          </p:cNvPr>
          <p:cNvSpPr/>
          <p:nvPr/>
        </p:nvSpPr>
        <p:spPr>
          <a:xfrm>
            <a:off x="9933641" y="530614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214E897-4FA1-76D2-6FB4-87200E80F265}"/>
              </a:ext>
            </a:extLst>
          </p:cNvPr>
          <p:cNvSpPr/>
          <p:nvPr/>
        </p:nvSpPr>
        <p:spPr>
          <a:xfrm>
            <a:off x="9933641" y="503792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FD91A75-61BC-8318-7600-3C931BB2AA6C}"/>
              </a:ext>
            </a:extLst>
          </p:cNvPr>
          <p:cNvSpPr/>
          <p:nvPr/>
        </p:nvSpPr>
        <p:spPr>
          <a:xfrm>
            <a:off x="9933641" y="476969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46CA608-F1A5-293F-9043-159CCC72A4BF}"/>
              </a:ext>
            </a:extLst>
          </p:cNvPr>
          <p:cNvSpPr/>
          <p:nvPr/>
        </p:nvSpPr>
        <p:spPr>
          <a:xfrm>
            <a:off x="9938122" y="449454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60D301A-564C-CD74-32BC-DF003D5921B1}"/>
              </a:ext>
            </a:extLst>
          </p:cNvPr>
          <p:cNvSpPr/>
          <p:nvPr/>
        </p:nvSpPr>
        <p:spPr>
          <a:xfrm>
            <a:off x="9938122" y="422631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7DAD8E0-9741-00FA-E09A-C841186B1B43}"/>
              </a:ext>
            </a:extLst>
          </p:cNvPr>
          <p:cNvSpPr/>
          <p:nvPr/>
        </p:nvSpPr>
        <p:spPr>
          <a:xfrm>
            <a:off x="9938122" y="395809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B626E37-88FE-695F-F8B9-56053EAF6C8F}"/>
              </a:ext>
            </a:extLst>
          </p:cNvPr>
          <p:cNvSpPr/>
          <p:nvPr/>
        </p:nvSpPr>
        <p:spPr>
          <a:xfrm>
            <a:off x="9938122" y="368986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22DE8AC-5A25-54CA-7B55-9C6C68FA928F}"/>
              </a:ext>
            </a:extLst>
          </p:cNvPr>
          <p:cNvSpPr/>
          <p:nvPr/>
        </p:nvSpPr>
        <p:spPr>
          <a:xfrm>
            <a:off x="9942576" y="340171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82AAF4B-A6FA-9402-D11D-73CE2EBBFB5C}"/>
              </a:ext>
            </a:extLst>
          </p:cNvPr>
          <p:cNvSpPr/>
          <p:nvPr/>
        </p:nvSpPr>
        <p:spPr>
          <a:xfrm>
            <a:off x="9942576" y="313349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F7A0CA0-1288-BF5B-CC4B-C7A834E6B37F}"/>
              </a:ext>
            </a:extLst>
          </p:cNvPr>
          <p:cNvSpPr/>
          <p:nvPr/>
        </p:nvSpPr>
        <p:spPr>
          <a:xfrm>
            <a:off x="9942576" y="286526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7131648-6574-D0BF-79CF-FAA3210A0AE3}"/>
              </a:ext>
            </a:extLst>
          </p:cNvPr>
          <p:cNvSpPr/>
          <p:nvPr/>
        </p:nvSpPr>
        <p:spPr>
          <a:xfrm>
            <a:off x="9942576" y="259704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CE7ABD2-2BB6-31CA-D716-595E21D790B7}"/>
              </a:ext>
            </a:extLst>
          </p:cNvPr>
          <p:cNvSpPr/>
          <p:nvPr/>
        </p:nvSpPr>
        <p:spPr>
          <a:xfrm>
            <a:off x="9947057" y="232188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E237651-06A0-3E40-FA1D-7FCCA98CE805}"/>
              </a:ext>
            </a:extLst>
          </p:cNvPr>
          <p:cNvSpPr/>
          <p:nvPr/>
        </p:nvSpPr>
        <p:spPr>
          <a:xfrm>
            <a:off x="9947057" y="205366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8BDAF11-DBEC-4ACD-251A-44C2BD957BEF}"/>
              </a:ext>
            </a:extLst>
          </p:cNvPr>
          <p:cNvSpPr/>
          <p:nvPr/>
        </p:nvSpPr>
        <p:spPr>
          <a:xfrm>
            <a:off x="9947057" y="178543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9934E68-7185-EF3F-39A9-1E90F018F15C}"/>
              </a:ext>
            </a:extLst>
          </p:cNvPr>
          <p:cNvSpPr/>
          <p:nvPr/>
        </p:nvSpPr>
        <p:spPr>
          <a:xfrm>
            <a:off x="9947057" y="151721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A1B2689-9340-9986-C9F7-6C5D50553E98}"/>
              </a:ext>
            </a:extLst>
          </p:cNvPr>
          <p:cNvSpPr/>
          <p:nvPr/>
        </p:nvSpPr>
        <p:spPr>
          <a:xfrm>
            <a:off x="9942576" y="123174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7F227C6-2C4E-0E27-CF27-9A32C560F218}"/>
              </a:ext>
            </a:extLst>
          </p:cNvPr>
          <p:cNvSpPr txBox="1"/>
          <p:nvPr/>
        </p:nvSpPr>
        <p:spPr>
          <a:xfrm>
            <a:off x="8002408" y="1619669"/>
            <a:ext cx="14879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resize</a:t>
            </a:r>
          </a:p>
          <a:p>
            <a:pPr algn="ctr"/>
            <a:r>
              <a:rPr lang="en-NO" sz="1400" i="1" dirty="0">
                <a:latin typeface="Montserrat" pitchFamily="2" charset="77"/>
              </a:rPr>
              <a:t>(capacity = 32)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15AC76E-7B7B-9E70-399F-BF3EB618801D}"/>
              </a:ext>
            </a:extLst>
          </p:cNvPr>
          <p:cNvCxnSpPr>
            <a:stCxn id="26" idx="2"/>
            <a:endCxn id="22" idx="0"/>
          </p:cNvCxnSpPr>
          <p:nvPr/>
        </p:nvCxnSpPr>
        <p:spPr>
          <a:xfrm flipH="1">
            <a:off x="3565717" y="3838721"/>
            <a:ext cx="10577" cy="705809"/>
          </a:xfrm>
          <a:prstGeom prst="straightConnector1">
            <a:avLst/>
          </a:prstGeom>
          <a:ln>
            <a:solidFill>
              <a:schemeClr val="bg1">
                <a:lumMod val="20000"/>
                <a:lumOff val="8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A8F0C569-CB6D-6D2C-255E-37F99E730F8C}"/>
              </a:ext>
            </a:extLst>
          </p:cNvPr>
          <p:cNvCxnSpPr>
            <a:cxnSpLocks/>
            <a:stCxn id="38" idx="2"/>
            <a:endCxn id="33" idx="0"/>
          </p:cNvCxnSpPr>
          <p:nvPr/>
        </p:nvCxnSpPr>
        <p:spPr>
          <a:xfrm>
            <a:off x="5882633" y="2951924"/>
            <a:ext cx="10506" cy="477076"/>
          </a:xfrm>
          <a:prstGeom prst="straightConnector1">
            <a:avLst/>
          </a:prstGeom>
          <a:ln>
            <a:solidFill>
              <a:schemeClr val="bg1">
                <a:lumMod val="20000"/>
                <a:lumOff val="8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D35A02DB-37EC-56DF-30C4-72910A2F99EA}"/>
              </a:ext>
            </a:extLst>
          </p:cNvPr>
          <p:cNvCxnSpPr>
            <a:cxnSpLocks/>
            <a:stCxn id="64" idx="0"/>
            <a:endCxn id="63" idx="0"/>
          </p:cNvCxnSpPr>
          <p:nvPr/>
        </p:nvCxnSpPr>
        <p:spPr>
          <a:xfrm rot="5400000" flipH="1" flipV="1">
            <a:off x="9241946" y="736159"/>
            <a:ext cx="387926" cy="1379094"/>
          </a:xfrm>
          <a:prstGeom prst="bentConnector3">
            <a:avLst>
              <a:gd name="adj1" fmla="val 158929"/>
            </a:avLst>
          </a:prstGeom>
          <a:ln>
            <a:solidFill>
              <a:schemeClr val="bg1">
                <a:lumMod val="20000"/>
                <a:lumOff val="8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700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2EB40-6637-65BA-03EC-21232E0E4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Amortized 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1AF7B0-E123-B045-B499-454A9A8943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156EAA-3B11-C974-3829-D6580DF35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7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568186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31299-B5EF-4FC1-D501-5CD3CDA06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Methods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3F9A20-1909-3AEB-736D-DF87BBCD2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8</a:t>
            </a:fld>
            <a:endParaRPr lang="en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751A83-16D0-3D52-2CE5-47D09B05B7E7}"/>
              </a:ext>
            </a:extLst>
          </p:cNvPr>
          <p:cNvSpPr/>
          <p:nvPr/>
        </p:nvSpPr>
        <p:spPr>
          <a:xfrm>
            <a:off x="987552" y="3182112"/>
            <a:ext cx="2731008" cy="1475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2400" dirty="0">
                <a:latin typeface="Montserrat" pitchFamily="2" charset="77"/>
              </a:rPr>
              <a:t>Aggregate</a:t>
            </a:r>
          </a:p>
          <a:p>
            <a:pPr algn="ctr"/>
            <a:r>
              <a:rPr lang="en-NO" sz="2400" dirty="0">
                <a:latin typeface="Montserrat" pitchFamily="2" charset="77"/>
              </a:rPr>
              <a:t>Method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6867B6-1969-5CC9-9E38-2E6DA140E772}"/>
              </a:ext>
            </a:extLst>
          </p:cNvPr>
          <p:cNvSpPr/>
          <p:nvPr/>
        </p:nvSpPr>
        <p:spPr>
          <a:xfrm>
            <a:off x="4730496" y="3140828"/>
            <a:ext cx="2731008" cy="1475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2400" dirty="0">
                <a:latin typeface="Montserrat" pitchFamily="2" charset="77"/>
              </a:rPr>
              <a:t>Banker’s</a:t>
            </a:r>
          </a:p>
          <a:p>
            <a:pPr algn="ctr"/>
            <a:r>
              <a:rPr lang="en-NO" sz="2400" dirty="0">
                <a:latin typeface="Montserrat" pitchFamily="2" charset="77"/>
              </a:rPr>
              <a:t>Method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1051AA-590A-B422-1C68-BC1209F56B7B}"/>
              </a:ext>
            </a:extLst>
          </p:cNvPr>
          <p:cNvSpPr/>
          <p:nvPr/>
        </p:nvSpPr>
        <p:spPr>
          <a:xfrm>
            <a:off x="8473440" y="3140828"/>
            <a:ext cx="2731008" cy="1475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2400" dirty="0">
                <a:latin typeface="Montserrat" pitchFamily="2" charset="77"/>
              </a:rPr>
              <a:t>Physicist</a:t>
            </a:r>
          </a:p>
          <a:p>
            <a:pPr algn="ctr"/>
            <a:r>
              <a:rPr lang="en-NO" sz="2400" dirty="0">
                <a:latin typeface="Montserrat" pitchFamily="2" charset="77"/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343867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3BE8C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123">
            <a:extLst>
              <a:ext uri="{FF2B5EF4-FFF2-40B4-BE49-F238E27FC236}">
                <a16:creationId xmlns:a16="http://schemas.microsoft.com/office/drawing/2014/main" id="{4045EE33-15CD-3FE0-660D-3EE972CE831C}"/>
              </a:ext>
            </a:extLst>
          </p:cNvPr>
          <p:cNvSpPr/>
          <p:nvPr/>
        </p:nvSpPr>
        <p:spPr>
          <a:xfrm>
            <a:off x="9840847" y="1088556"/>
            <a:ext cx="576000" cy="478189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812D4C-19BA-DEC8-32B9-89020F8E6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The idea</a:t>
            </a:r>
            <a:br>
              <a:rPr lang="en-NO" dirty="0"/>
            </a:br>
            <a:r>
              <a:rPr lang="en-NO" sz="2800" dirty="0">
                <a:latin typeface="Montserrat" pitchFamily="2" charset="77"/>
              </a:rPr>
              <a:t>The Banker’s Method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0F084-47C7-997B-0E76-B75C48CDD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Spread “spikes” over other “cheaper” calls</a:t>
            </a:r>
          </a:p>
          <a:p>
            <a:r>
              <a:rPr lang="en-NO" dirty="0"/>
              <a:t>Overestimate “cheap” calls</a:t>
            </a:r>
          </a:p>
          <a:p>
            <a:r>
              <a:rPr lang="en-NO" dirty="0"/>
              <a:t>Understimate “expensive” calls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F796DD-8A39-33EE-C64A-56BE84FC6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9</a:t>
            </a:fld>
            <a:endParaRPr lang="en-NO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B4EF7A4-7029-C80C-006D-B7DDE22F65E8}"/>
              </a:ext>
            </a:extLst>
          </p:cNvPr>
          <p:cNvCxnSpPr>
            <a:cxnSpLocks/>
          </p:cNvCxnSpPr>
          <p:nvPr/>
        </p:nvCxnSpPr>
        <p:spPr>
          <a:xfrm>
            <a:off x="1010322" y="5870448"/>
            <a:ext cx="9999054" cy="0"/>
          </a:xfrm>
          <a:prstGeom prst="straightConnector1">
            <a:avLst/>
          </a:prstGeom>
          <a:ln w="12700">
            <a:solidFill>
              <a:schemeClr val="bg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8622C00-5725-7B80-48D7-97EEDC27199C}"/>
              </a:ext>
            </a:extLst>
          </p:cNvPr>
          <p:cNvSpPr txBox="1"/>
          <p:nvPr/>
        </p:nvSpPr>
        <p:spPr>
          <a:xfrm>
            <a:off x="9368166" y="5899150"/>
            <a:ext cx="15680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600" i="1" dirty="0">
                <a:latin typeface="Montserrat" pitchFamily="2" charset="77"/>
              </a:rPr>
              <a:t>nb. insertions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5F150B-A729-9B62-7379-D07FCDF4ECC5}"/>
              </a:ext>
            </a:extLst>
          </p:cNvPr>
          <p:cNvSpPr/>
          <p:nvPr/>
        </p:nvSpPr>
        <p:spPr>
          <a:xfrm>
            <a:off x="1501231" y="5612875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ACECD4-ACFA-43CB-FDE2-6AB1581D73E7}"/>
              </a:ext>
            </a:extLst>
          </p:cNvPr>
          <p:cNvSpPr/>
          <p:nvPr/>
        </p:nvSpPr>
        <p:spPr>
          <a:xfrm>
            <a:off x="1988911" y="561465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513D06-9BB6-82FB-31A9-F130ED347ACB}"/>
              </a:ext>
            </a:extLst>
          </p:cNvPr>
          <p:cNvSpPr/>
          <p:nvPr/>
        </p:nvSpPr>
        <p:spPr>
          <a:xfrm>
            <a:off x="2464399" y="561287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53C687-75F0-2477-434C-B809FF5A50AA}"/>
              </a:ext>
            </a:extLst>
          </p:cNvPr>
          <p:cNvSpPr/>
          <p:nvPr/>
        </p:nvSpPr>
        <p:spPr>
          <a:xfrm>
            <a:off x="2453822" y="534465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A00694-8401-9554-03E4-C2FEE7D37EDB}"/>
              </a:ext>
            </a:extLst>
          </p:cNvPr>
          <p:cNvSpPr/>
          <p:nvPr/>
        </p:nvSpPr>
        <p:spPr>
          <a:xfrm>
            <a:off x="2939887" y="561743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D8922A-7222-1B0A-9F3B-6DBC161969A1}"/>
              </a:ext>
            </a:extLst>
          </p:cNvPr>
          <p:cNvSpPr/>
          <p:nvPr/>
        </p:nvSpPr>
        <p:spPr>
          <a:xfrm>
            <a:off x="3393414" y="561743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256E75-32BA-0C74-638C-2016EF3C6AE3}"/>
              </a:ext>
            </a:extLst>
          </p:cNvPr>
          <p:cNvSpPr/>
          <p:nvPr/>
        </p:nvSpPr>
        <p:spPr>
          <a:xfrm>
            <a:off x="3382837" y="534920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9B9B7CA-B853-7A16-3ECF-02F738784DF2}"/>
              </a:ext>
            </a:extLst>
          </p:cNvPr>
          <p:cNvSpPr/>
          <p:nvPr/>
        </p:nvSpPr>
        <p:spPr>
          <a:xfrm>
            <a:off x="3393414" y="508098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9C84A6-9F94-7FFE-BBF7-CFF84E8BD0E2}"/>
              </a:ext>
            </a:extLst>
          </p:cNvPr>
          <p:cNvSpPr/>
          <p:nvPr/>
        </p:nvSpPr>
        <p:spPr>
          <a:xfrm>
            <a:off x="3382837" y="481275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F6B800F-D187-1ADE-1CEE-DE2B42F04257}"/>
              </a:ext>
            </a:extLst>
          </p:cNvPr>
          <p:cNvSpPr/>
          <p:nvPr/>
        </p:nvSpPr>
        <p:spPr>
          <a:xfrm>
            <a:off x="2453822" y="5070329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BBC0D8-2CB5-6E15-7E2D-6AF1BD884E52}"/>
              </a:ext>
            </a:extLst>
          </p:cNvPr>
          <p:cNvSpPr/>
          <p:nvPr/>
        </p:nvSpPr>
        <p:spPr>
          <a:xfrm>
            <a:off x="3382837" y="454453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EB1CE9-CBE0-B38A-D41F-722E8BBB5916}"/>
              </a:ext>
            </a:extLst>
          </p:cNvPr>
          <p:cNvSpPr/>
          <p:nvPr/>
        </p:nvSpPr>
        <p:spPr>
          <a:xfrm>
            <a:off x="3846941" y="561224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7809B2-276D-6717-E162-19C552936117}"/>
              </a:ext>
            </a:extLst>
          </p:cNvPr>
          <p:cNvSpPr/>
          <p:nvPr/>
        </p:nvSpPr>
        <p:spPr>
          <a:xfrm>
            <a:off x="4334621" y="561402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4782BC-45B5-3019-5557-6F95E7E3D7DA}"/>
              </a:ext>
            </a:extLst>
          </p:cNvPr>
          <p:cNvSpPr/>
          <p:nvPr/>
        </p:nvSpPr>
        <p:spPr>
          <a:xfrm>
            <a:off x="4788148" y="561224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9E12425-CA66-0E59-FE67-2BF10CA07C1B}"/>
              </a:ext>
            </a:extLst>
          </p:cNvPr>
          <p:cNvSpPr/>
          <p:nvPr/>
        </p:nvSpPr>
        <p:spPr>
          <a:xfrm>
            <a:off x="5275828" y="561402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B2A858-9002-C880-5358-99E4EEC91529}"/>
              </a:ext>
            </a:extLst>
          </p:cNvPr>
          <p:cNvSpPr/>
          <p:nvPr/>
        </p:nvSpPr>
        <p:spPr>
          <a:xfrm>
            <a:off x="5710259" y="5596971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3BAE810-071B-571C-C5D8-5190B7AD05BF}"/>
              </a:ext>
            </a:extLst>
          </p:cNvPr>
          <p:cNvSpPr/>
          <p:nvPr/>
        </p:nvSpPr>
        <p:spPr>
          <a:xfrm>
            <a:off x="5710259" y="5328746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F2C5690-524A-32F8-8F51-454F8A7C6325}"/>
              </a:ext>
            </a:extLst>
          </p:cNvPr>
          <p:cNvSpPr/>
          <p:nvPr/>
        </p:nvSpPr>
        <p:spPr>
          <a:xfrm>
            <a:off x="5710259" y="5060521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A50A4B-60C9-EB36-4F9D-123D7ED45DED}"/>
              </a:ext>
            </a:extLst>
          </p:cNvPr>
          <p:cNvSpPr/>
          <p:nvPr/>
        </p:nvSpPr>
        <p:spPr>
          <a:xfrm>
            <a:off x="5710259" y="4792296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4C0428B-6DDB-06F7-EB0E-F5BAB41F4BD1}"/>
              </a:ext>
            </a:extLst>
          </p:cNvPr>
          <p:cNvSpPr/>
          <p:nvPr/>
        </p:nvSpPr>
        <p:spPr>
          <a:xfrm>
            <a:off x="5710259" y="3429000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B94B948-6602-87F9-0085-5C88BA3A14F7}"/>
              </a:ext>
            </a:extLst>
          </p:cNvPr>
          <p:cNvSpPr/>
          <p:nvPr/>
        </p:nvSpPr>
        <p:spPr>
          <a:xfrm>
            <a:off x="5714740" y="4517139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8E1CB67-CE38-F92D-2E61-9968ABC38287}"/>
              </a:ext>
            </a:extLst>
          </p:cNvPr>
          <p:cNvSpPr/>
          <p:nvPr/>
        </p:nvSpPr>
        <p:spPr>
          <a:xfrm>
            <a:off x="5714740" y="4248914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2B557FC-7E36-4E93-78EE-5D35CA76C718}"/>
              </a:ext>
            </a:extLst>
          </p:cNvPr>
          <p:cNvSpPr/>
          <p:nvPr/>
        </p:nvSpPr>
        <p:spPr>
          <a:xfrm>
            <a:off x="5714740" y="3980689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ABC06CD-A9A9-5A50-5870-8F6DADB1DDB7}"/>
              </a:ext>
            </a:extLst>
          </p:cNvPr>
          <p:cNvSpPr/>
          <p:nvPr/>
        </p:nvSpPr>
        <p:spPr>
          <a:xfrm>
            <a:off x="5714740" y="3712464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1EADCC4-182D-B0E9-2ABE-F23E953CBC47}"/>
              </a:ext>
            </a:extLst>
          </p:cNvPr>
          <p:cNvSpPr/>
          <p:nvPr/>
        </p:nvSpPr>
        <p:spPr>
          <a:xfrm>
            <a:off x="6160554" y="559341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690033D-8906-D77E-42CD-A0D3FB798518}"/>
              </a:ext>
            </a:extLst>
          </p:cNvPr>
          <p:cNvSpPr/>
          <p:nvPr/>
        </p:nvSpPr>
        <p:spPr>
          <a:xfrm>
            <a:off x="6648234" y="559519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98B5449-67B8-B8B0-0E1A-69FD09BF112F}"/>
              </a:ext>
            </a:extLst>
          </p:cNvPr>
          <p:cNvSpPr/>
          <p:nvPr/>
        </p:nvSpPr>
        <p:spPr>
          <a:xfrm>
            <a:off x="7101761" y="5593414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3B9A84D-2818-4310-42F2-891D070EDEDE}"/>
              </a:ext>
            </a:extLst>
          </p:cNvPr>
          <p:cNvSpPr/>
          <p:nvPr/>
        </p:nvSpPr>
        <p:spPr>
          <a:xfrm>
            <a:off x="7589441" y="559519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E29257C-C25A-46CC-9E3E-1F64756AD2DF}"/>
              </a:ext>
            </a:extLst>
          </p:cNvPr>
          <p:cNvSpPr/>
          <p:nvPr/>
        </p:nvSpPr>
        <p:spPr>
          <a:xfrm>
            <a:off x="8046200" y="558393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1812AC3-95D2-BACA-113E-08BF2C012FAD}"/>
              </a:ext>
            </a:extLst>
          </p:cNvPr>
          <p:cNvSpPr/>
          <p:nvPr/>
        </p:nvSpPr>
        <p:spPr>
          <a:xfrm>
            <a:off x="8533880" y="558571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BB8E5D2-C865-5F4B-B47B-5A3ABEE304F6}"/>
              </a:ext>
            </a:extLst>
          </p:cNvPr>
          <p:cNvSpPr/>
          <p:nvPr/>
        </p:nvSpPr>
        <p:spPr>
          <a:xfrm>
            <a:off x="8987407" y="5583937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1AF2FA7-2CEE-3B3A-A2BC-E7D23292EB94}"/>
              </a:ext>
            </a:extLst>
          </p:cNvPr>
          <p:cNvSpPr/>
          <p:nvPr/>
        </p:nvSpPr>
        <p:spPr>
          <a:xfrm>
            <a:off x="9475087" y="5585716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82370C6-C727-4E47-2C3C-7D50C6E4163F}"/>
              </a:ext>
            </a:extLst>
          </p:cNvPr>
          <p:cNvSpPr/>
          <p:nvPr/>
        </p:nvSpPr>
        <p:spPr>
          <a:xfrm>
            <a:off x="9933641" y="557437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9A9F355-9A13-7802-2142-F3C63293863D}"/>
              </a:ext>
            </a:extLst>
          </p:cNvPr>
          <p:cNvSpPr/>
          <p:nvPr/>
        </p:nvSpPr>
        <p:spPr>
          <a:xfrm>
            <a:off x="9933641" y="530614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8022C0F-7A14-6569-AC6E-C447D706F5ED}"/>
              </a:ext>
            </a:extLst>
          </p:cNvPr>
          <p:cNvSpPr/>
          <p:nvPr/>
        </p:nvSpPr>
        <p:spPr>
          <a:xfrm>
            <a:off x="9933641" y="503792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0E6DFC4-BB4D-FAEA-44AF-06930128CC2B}"/>
              </a:ext>
            </a:extLst>
          </p:cNvPr>
          <p:cNvSpPr/>
          <p:nvPr/>
        </p:nvSpPr>
        <p:spPr>
          <a:xfrm>
            <a:off x="9933641" y="476969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A592FFF-7C96-595A-20C8-FB43B2B90D51}"/>
              </a:ext>
            </a:extLst>
          </p:cNvPr>
          <p:cNvSpPr/>
          <p:nvPr/>
        </p:nvSpPr>
        <p:spPr>
          <a:xfrm>
            <a:off x="9938122" y="449454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426D46D-8DE7-D5A6-623F-5288E4B9AC51}"/>
              </a:ext>
            </a:extLst>
          </p:cNvPr>
          <p:cNvSpPr/>
          <p:nvPr/>
        </p:nvSpPr>
        <p:spPr>
          <a:xfrm>
            <a:off x="9938122" y="422631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12DE866-FA05-2FEE-D858-05BB30FFE51C}"/>
              </a:ext>
            </a:extLst>
          </p:cNvPr>
          <p:cNvSpPr/>
          <p:nvPr/>
        </p:nvSpPr>
        <p:spPr>
          <a:xfrm>
            <a:off x="9938122" y="395809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8E7F745-31C0-44A9-4E55-EC257EB6DDC0}"/>
              </a:ext>
            </a:extLst>
          </p:cNvPr>
          <p:cNvSpPr/>
          <p:nvPr/>
        </p:nvSpPr>
        <p:spPr>
          <a:xfrm>
            <a:off x="9938122" y="368986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8F0F6BE-BCFE-FCC2-3C43-7143668CAF26}"/>
              </a:ext>
            </a:extLst>
          </p:cNvPr>
          <p:cNvSpPr/>
          <p:nvPr/>
        </p:nvSpPr>
        <p:spPr>
          <a:xfrm>
            <a:off x="9942576" y="340171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58B6610-4DE9-9480-61F5-97DDF7741BA1}"/>
              </a:ext>
            </a:extLst>
          </p:cNvPr>
          <p:cNvSpPr/>
          <p:nvPr/>
        </p:nvSpPr>
        <p:spPr>
          <a:xfrm>
            <a:off x="9942576" y="313349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6CDCB0D-615D-C618-5FFA-855827140BF8}"/>
              </a:ext>
            </a:extLst>
          </p:cNvPr>
          <p:cNvSpPr/>
          <p:nvPr/>
        </p:nvSpPr>
        <p:spPr>
          <a:xfrm>
            <a:off x="9942576" y="2865267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2CF005D-258E-42C1-A0C6-396477518ABE}"/>
              </a:ext>
            </a:extLst>
          </p:cNvPr>
          <p:cNvSpPr/>
          <p:nvPr/>
        </p:nvSpPr>
        <p:spPr>
          <a:xfrm>
            <a:off x="9942576" y="2597042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580B4B6-DBB9-3CA0-7849-93BF97093514}"/>
              </a:ext>
            </a:extLst>
          </p:cNvPr>
          <p:cNvSpPr/>
          <p:nvPr/>
        </p:nvSpPr>
        <p:spPr>
          <a:xfrm>
            <a:off x="9947057" y="232188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10E220C-1A90-72CF-A622-AE74039BDAD2}"/>
              </a:ext>
            </a:extLst>
          </p:cNvPr>
          <p:cNvSpPr/>
          <p:nvPr/>
        </p:nvSpPr>
        <p:spPr>
          <a:xfrm>
            <a:off x="9947057" y="205366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169B70C-DE32-02BE-5CC8-DD1251EE2D9A}"/>
              </a:ext>
            </a:extLst>
          </p:cNvPr>
          <p:cNvSpPr/>
          <p:nvPr/>
        </p:nvSpPr>
        <p:spPr>
          <a:xfrm>
            <a:off x="9947057" y="1785435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C93660C-052B-8433-EB43-931D7C84FA97}"/>
              </a:ext>
            </a:extLst>
          </p:cNvPr>
          <p:cNvSpPr/>
          <p:nvPr/>
        </p:nvSpPr>
        <p:spPr>
          <a:xfrm>
            <a:off x="9947057" y="1517210"/>
            <a:ext cx="365760" cy="195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581CC28-E3C9-3DE3-0677-C7495C605E61}"/>
              </a:ext>
            </a:extLst>
          </p:cNvPr>
          <p:cNvSpPr/>
          <p:nvPr/>
        </p:nvSpPr>
        <p:spPr>
          <a:xfrm>
            <a:off x="9942576" y="1231743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174E148-F8B5-1B84-0B81-F530F673F321}"/>
              </a:ext>
            </a:extLst>
          </p:cNvPr>
          <p:cNvSpPr/>
          <p:nvPr/>
        </p:nvSpPr>
        <p:spPr>
          <a:xfrm>
            <a:off x="6173059" y="5291546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F9B5F1DC-D1D2-775F-6079-298B97DA10DF}"/>
              </a:ext>
            </a:extLst>
          </p:cNvPr>
          <p:cNvSpPr/>
          <p:nvPr/>
        </p:nvSpPr>
        <p:spPr>
          <a:xfrm>
            <a:off x="6660739" y="5293325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5F25DB74-767B-F975-C3AE-0027467A0B2E}"/>
              </a:ext>
            </a:extLst>
          </p:cNvPr>
          <p:cNvSpPr/>
          <p:nvPr/>
        </p:nvSpPr>
        <p:spPr>
          <a:xfrm>
            <a:off x="7114266" y="5291546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4F46A71B-659F-0517-2332-6370C4700254}"/>
              </a:ext>
            </a:extLst>
          </p:cNvPr>
          <p:cNvSpPr/>
          <p:nvPr/>
        </p:nvSpPr>
        <p:spPr>
          <a:xfrm>
            <a:off x="7601946" y="5293325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76163C6D-29E8-3A8F-4E4A-36FD3DC44EF6}"/>
              </a:ext>
            </a:extLst>
          </p:cNvPr>
          <p:cNvSpPr/>
          <p:nvPr/>
        </p:nvSpPr>
        <p:spPr>
          <a:xfrm>
            <a:off x="8058705" y="5282069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FCCAF191-5706-9BEC-87C3-7ED7CB433481}"/>
              </a:ext>
            </a:extLst>
          </p:cNvPr>
          <p:cNvSpPr/>
          <p:nvPr/>
        </p:nvSpPr>
        <p:spPr>
          <a:xfrm>
            <a:off x="8546385" y="5283848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EC1189EE-78BC-C4C5-BE02-C9F1584B19F0}"/>
              </a:ext>
            </a:extLst>
          </p:cNvPr>
          <p:cNvSpPr/>
          <p:nvPr/>
        </p:nvSpPr>
        <p:spPr>
          <a:xfrm>
            <a:off x="8999912" y="5282069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D3099DEF-F386-FBB6-BF0F-B77CB899CF4B}"/>
              </a:ext>
            </a:extLst>
          </p:cNvPr>
          <p:cNvSpPr/>
          <p:nvPr/>
        </p:nvSpPr>
        <p:spPr>
          <a:xfrm>
            <a:off x="9487592" y="5283848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9D86C010-67B0-E690-8809-FFE322DBDEC6}"/>
              </a:ext>
            </a:extLst>
          </p:cNvPr>
          <p:cNvSpPr/>
          <p:nvPr/>
        </p:nvSpPr>
        <p:spPr>
          <a:xfrm>
            <a:off x="9924806" y="5589321"/>
            <a:ext cx="365760" cy="1950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11BDFA52-E05D-9564-86C1-8B1EEDE0A891}"/>
              </a:ext>
            </a:extLst>
          </p:cNvPr>
          <p:cNvSpPr/>
          <p:nvPr/>
        </p:nvSpPr>
        <p:spPr>
          <a:xfrm>
            <a:off x="9937311" y="5287453"/>
            <a:ext cx="365760" cy="1950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85314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  <p:bldP spid="124" grpId="1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1" grpId="0" animBg="1"/>
      <p:bldP spid="14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Nord">
      <a:dk1>
        <a:srgbClr val="4C5669"/>
      </a:dk1>
      <a:lt1>
        <a:srgbClr val="ECEFF3"/>
      </a:lt1>
      <a:dk2>
        <a:srgbClr val="2E3440"/>
      </a:dk2>
      <a:lt2>
        <a:srgbClr val="D8DEE9"/>
      </a:lt2>
      <a:accent1>
        <a:srgbClr val="5E81AC"/>
      </a:accent1>
      <a:accent2>
        <a:srgbClr val="81A1C1"/>
      </a:accent2>
      <a:accent3>
        <a:srgbClr val="EBCB8B"/>
      </a:accent3>
      <a:accent4>
        <a:srgbClr val="D08770"/>
      </a:accent4>
      <a:accent5>
        <a:srgbClr val="BF6169"/>
      </a:accent5>
      <a:accent6>
        <a:srgbClr val="A3BE8C"/>
      </a:accent6>
      <a:hlink>
        <a:srgbClr val="8FBCBB"/>
      </a:hlink>
      <a:folHlink>
        <a:srgbClr val="88C0D0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9867B10F-2C89-2044-990C-88AAF5477CED}" vid="{59984707-B803-C648-9115-92E2482BF1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12976</TotalTime>
  <Words>1570</Words>
  <Application>Microsoft Macintosh PowerPoint</Application>
  <PresentationFormat>Widescreen</PresentationFormat>
  <Paragraphs>577</Paragraphs>
  <Slides>42</Slides>
  <Notes>0</Notes>
  <HiddenSlides>24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Arial</vt:lpstr>
      <vt:lpstr>Calibri</vt:lpstr>
      <vt:lpstr>Cambria Math</vt:lpstr>
      <vt:lpstr>Montserrat</vt:lpstr>
      <vt:lpstr>Montserrat Light</vt:lpstr>
      <vt:lpstr>Share Tech Mono</vt:lpstr>
      <vt:lpstr>Verdana</vt:lpstr>
      <vt:lpstr>Office Theme</vt:lpstr>
      <vt:lpstr>Amortized Analysis</vt:lpstr>
      <vt:lpstr>Insertion in a Sequence</vt:lpstr>
      <vt:lpstr>Best Case? Insertion in a sequence</vt:lpstr>
      <vt:lpstr>Worst Case? Insertion in a sequence</vt:lpstr>
      <vt:lpstr>Average Case? Insertion in a sequence</vt:lpstr>
      <vt:lpstr>What do we miss?</vt:lpstr>
      <vt:lpstr>Amortized Analysis</vt:lpstr>
      <vt:lpstr>Methods</vt:lpstr>
      <vt:lpstr>The idea The Banker’s Method</vt:lpstr>
      <vt:lpstr>Charging “1” Extra Take #1</vt:lpstr>
      <vt:lpstr>Charging “2” Extra Take #2</vt:lpstr>
      <vt:lpstr>How to Prove it?</vt:lpstr>
      <vt:lpstr>Proof by Induction</vt:lpstr>
      <vt:lpstr>Initial Conditions Proof by Induction</vt:lpstr>
      <vt:lpstr>Induction Step Proof by Induction</vt:lpstr>
      <vt:lpstr>Conclusion</vt:lpstr>
      <vt:lpstr>Recap</vt:lpstr>
      <vt:lpstr>Questions, Comments, or Ideas?</vt:lpstr>
      <vt:lpstr>Remember Arrays?</vt:lpstr>
      <vt:lpstr>Agenda</vt:lpstr>
      <vt:lpstr>Insertion Efficiency?</vt:lpstr>
      <vt:lpstr>Dynamic Arrays</vt:lpstr>
      <vt:lpstr>Average Time?</vt:lpstr>
      <vt:lpstr>What Does That Say?</vt:lpstr>
      <vt:lpstr>What Does it Misses?</vt:lpstr>
      <vt:lpstr>Amortized Analysis</vt:lpstr>
      <vt:lpstr>Amortized vs. Average</vt:lpstr>
      <vt:lpstr>The Aggregate Method</vt:lpstr>
      <vt:lpstr>The Aggregate method</vt:lpstr>
      <vt:lpstr>The Banker’s Method</vt:lpstr>
      <vt:lpstr>Banker’s method</vt:lpstr>
      <vt:lpstr>Example: Adding k new buckets</vt:lpstr>
      <vt:lpstr>What Does it Cost?</vt:lpstr>
      <vt:lpstr>What Should we Charge?</vt:lpstr>
      <vt:lpstr>Does that Work?</vt:lpstr>
      <vt:lpstr>How to Prove it?</vt:lpstr>
      <vt:lpstr>A Proof</vt:lpstr>
      <vt:lpstr>A Proof</vt:lpstr>
      <vt:lpstr>A Proof</vt:lpstr>
      <vt:lpstr>About Calculus</vt:lpstr>
      <vt:lpstr>Recap</vt:lpstr>
      <vt:lpstr>Run-length Encoding (RLE) Lab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Arrays</dc:title>
  <dc:creator>Franck Chauvel</dc:creator>
  <cp:lastModifiedBy>Franck Chauvel</cp:lastModifiedBy>
  <cp:revision>71</cp:revision>
  <dcterms:created xsi:type="dcterms:W3CDTF">2021-06-24T04:23:10Z</dcterms:created>
  <dcterms:modified xsi:type="dcterms:W3CDTF">2022-09-05T08:15:30Z</dcterms:modified>
</cp:coreProperties>
</file>

<file path=docProps/thumbnail.jpeg>
</file>